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08"/>
  </p:notesMasterIdLst>
  <p:handoutMasterIdLst>
    <p:handoutMasterId r:id="rId109"/>
  </p:handoutMasterIdLst>
  <p:sldIdLst>
    <p:sldId id="308" r:id="rId2"/>
    <p:sldId id="367" r:id="rId3"/>
    <p:sldId id="368"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1" r:id="rId46"/>
    <p:sldId id="302" r:id="rId47"/>
    <p:sldId id="303" r:id="rId48"/>
    <p:sldId id="369"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7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52" r:id="rId92"/>
    <p:sldId id="353" r:id="rId93"/>
    <p:sldId id="354" r:id="rId94"/>
    <p:sldId id="355" r:id="rId95"/>
    <p:sldId id="356" r:id="rId96"/>
    <p:sldId id="357" r:id="rId97"/>
    <p:sldId id="358" r:id="rId98"/>
    <p:sldId id="359" r:id="rId99"/>
    <p:sldId id="360" r:id="rId100"/>
    <p:sldId id="361" r:id="rId101"/>
    <p:sldId id="362" r:id="rId102"/>
    <p:sldId id="363" r:id="rId103"/>
    <p:sldId id="364" r:id="rId104"/>
    <p:sldId id="365" r:id="rId105"/>
    <p:sldId id="366" r:id="rId106"/>
    <p:sldId id="309" r:id="rId107"/>
  </p:sldIdLst>
  <p:sldSz cx="9144000" cy="6858000" type="screen4x3"/>
  <p:notesSz cx="6858000" cy="9144000"/>
  <p:custDataLst>
    <p:tags r:id="rId1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334"/>
    <p:restoredTop sz="94513" autoAdjust="0"/>
  </p:normalViewPr>
  <p:slideViewPr>
    <p:cSldViewPr snapToGrid="0">
      <p:cViewPr varScale="1">
        <p:scale>
          <a:sx n="75" d="100"/>
          <a:sy n="75" d="100"/>
        </p:scale>
        <p:origin x="660" y="78"/>
      </p:cViewPr>
      <p:guideLst>
        <p:guide orient="horz" pos="211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2976035" cy="456873"/>
          </a:xfrm>
          <a:prstGeom prst="rect">
            <a:avLst/>
          </a:prstGeom>
          <a:noFill/>
          <a:ln>
            <a:noFill/>
          </a:ln>
        </p:spPr>
        <p:txBody>
          <a:bodyPr vert="horz" wrap="none" lIns="80766" tIns="40383" rIns="80766" bIns="40383" anchorCtr="0" compatLnSpc="0">
            <a:noAutofit/>
          </a:bodyPr>
          <a:lstStyle/>
          <a:p>
            <a:pPr hangingPunct="0">
              <a:defRPr sz="1400"/>
            </a:pPr>
            <a:endParaRPr lang="en-US" sz="1300">
              <a:latin typeface="Arial" pitchFamily="18"/>
              <a:ea typeface="Microsoft YaHei" pitchFamily="2"/>
              <a:cs typeface="Mangal" pitchFamily="2"/>
            </a:endParaRPr>
          </a:p>
        </p:txBody>
      </p:sp>
      <p:sp>
        <p:nvSpPr>
          <p:cNvPr id="3" name="Date Placeholder 2"/>
          <p:cNvSpPr txBox="1">
            <a:spLocks noGrp="1"/>
          </p:cNvSpPr>
          <p:nvPr>
            <p:ph type="dt" sz="quarter" idx="1"/>
          </p:nvPr>
        </p:nvSpPr>
        <p:spPr>
          <a:xfrm>
            <a:off x="3881647" y="0"/>
            <a:ext cx="2976035" cy="456873"/>
          </a:xfrm>
          <a:prstGeom prst="rect">
            <a:avLst/>
          </a:prstGeom>
          <a:noFill/>
          <a:ln>
            <a:noFill/>
          </a:ln>
        </p:spPr>
        <p:txBody>
          <a:bodyPr vert="horz" wrap="none" lIns="80766" tIns="40383" rIns="80766" bIns="40383" anchorCtr="0" compatLnSpc="0">
            <a:noAutofit/>
          </a:bodyPr>
          <a:lstStyle/>
          <a:p>
            <a:pPr algn="r" hangingPunct="0">
              <a:defRPr sz="1400"/>
            </a:pPr>
            <a:endParaRPr lang="en-US" sz="1300">
              <a:latin typeface="Arial" pitchFamily="18"/>
              <a:ea typeface="Microsoft YaHei" pitchFamily="2"/>
              <a:cs typeface="Mangal" pitchFamily="2"/>
            </a:endParaRPr>
          </a:p>
        </p:txBody>
      </p:sp>
      <p:sp>
        <p:nvSpPr>
          <p:cNvPr id="4" name="Footer Placeholder 3"/>
          <p:cNvSpPr txBox="1">
            <a:spLocks noGrp="1"/>
          </p:cNvSpPr>
          <p:nvPr>
            <p:ph type="ftr" sz="quarter" idx="2"/>
          </p:nvPr>
        </p:nvSpPr>
        <p:spPr>
          <a:xfrm>
            <a:off x="0" y="8686800"/>
            <a:ext cx="2976035" cy="456873"/>
          </a:xfrm>
          <a:prstGeom prst="rect">
            <a:avLst/>
          </a:prstGeom>
          <a:noFill/>
          <a:ln>
            <a:noFill/>
          </a:ln>
        </p:spPr>
        <p:txBody>
          <a:bodyPr vert="horz" wrap="none" lIns="80766" tIns="40383" rIns="80766" bIns="40383" anchor="b" anchorCtr="0" compatLnSpc="0">
            <a:noAutofit/>
          </a:bodyPr>
          <a:lstStyle/>
          <a:p>
            <a:pPr hangingPunct="0">
              <a:defRPr sz="1400"/>
            </a:pPr>
            <a:endParaRPr lang="en-US" sz="1300">
              <a:latin typeface="Arial" pitchFamily="18"/>
              <a:ea typeface="Microsoft YaHei" pitchFamily="2"/>
              <a:cs typeface="Mangal" pitchFamily="2"/>
            </a:endParaRPr>
          </a:p>
        </p:txBody>
      </p:sp>
      <p:sp>
        <p:nvSpPr>
          <p:cNvPr id="5" name="Slide Number Placeholder 4"/>
          <p:cNvSpPr txBox="1">
            <a:spLocks noGrp="1"/>
          </p:cNvSpPr>
          <p:nvPr>
            <p:ph type="sldNum" sz="quarter" idx="3"/>
          </p:nvPr>
        </p:nvSpPr>
        <p:spPr>
          <a:xfrm>
            <a:off x="3881647" y="8686800"/>
            <a:ext cx="2976035" cy="456873"/>
          </a:xfrm>
          <a:prstGeom prst="rect">
            <a:avLst/>
          </a:prstGeom>
          <a:noFill/>
          <a:ln>
            <a:noFill/>
          </a:ln>
        </p:spPr>
        <p:txBody>
          <a:bodyPr vert="horz" wrap="none" lIns="80766" tIns="40383" rIns="80766" bIns="40383" anchor="b" anchorCtr="0" compatLnSpc="0">
            <a:noAutofit/>
          </a:bodyPr>
          <a:lstStyle/>
          <a:p>
            <a:pPr algn="r" hangingPunct="0">
              <a:defRPr sz="1400"/>
            </a:pPr>
            <a:fld id="{05682F79-C656-45E8-9E27-106E9AD8E4CB}" type="slidenum">
              <a:rPr/>
              <a:pPr algn="r" hangingPunct="0">
                <a:defRPr sz="1400"/>
              </a:pPr>
              <a:t>‹#›</a:t>
            </a:fld>
            <a:endParaRPr lang="en-US" sz="1300">
              <a:latin typeface="Arial" pitchFamily="18"/>
              <a:ea typeface="Microsoft YaHei" pitchFamily="2"/>
              <a:cs typeface="Mangal" pitchFamily="2"/>
            </a:endParaRPr>
          </a:p>
        </p:txBody>
      </p:sp>
    </p:spTree>
    <p:extLst>
      <p:ext uri="{BB962C8B-B14F-4D97-AF65-F5344CB8AC3E}">
        <p14:creationId xmlns:p14="http://schemas.microsoft.com/office/powerpoint/2010/main" val="39389057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371599" y="764280"/>
            <a:ext cx="502848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nchorCtr="0">
            <a:noAutofit/>
          </a:bodyPr>
          <a:lstStyle>
            <a:lvl1pPr lvl="0" rtl="0" hangingPunct="0">
              <a:buNone/>
              <a:tabLst/>
              <a:defRPr lang="en-US" sz="1400" kern="1200">
                <a:latin typeface="Times New Roman" pitchFamily="18"/>
                <a:ea typeface="Arial Unicode MS" pitchFamily="2"/>
                <a:cs typeface="Tahoma"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nchorCtr="0">
            <a:noAutofit/>
          </a:bodyPr>
          <a:lstStyle>
            <a:lvl1pPr lvl="0" algn="r" rtl="0" hangingPunct="0">
              <a:buNone/>
              <a:tabLst/>
              <a:defRPr lang="en-US" sz="1400" kern="1200">
                <a:latin typeface="Times New Roman" pitchFamily="18"/>
                <a:ea typeface="Arial Unicode MS" pitchFamily="2"/>
                <a:cs typeface="Tahoma" pitchFamily="2"/>
              </a:defRPr>
            </a:lvl1pPr>
          </a:lstStyle>
          <a:p>
            <a:pPr lvl="0"/>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nchorCtr="0">
            <a:noAutofit/>
          </a:bodyPr>
          <a:lstStyle>
            <a:lvl1pPr lvl="0" rtl="0" hangingPunct="0">
              <a:buNone/>
              <a:tabLst/>
              <a:defRPr lang="en-US" sz="1400" kern="1200">
                <a:latin typeface="Times New Roman" pitchFamily="18"/>
                <a:ea typeface="Arial Unicode MS" pitchFamily="2"/>
                <a:cs typeface="Tahoma"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noAutofit/>
          </a:bodyPr>
          <a:lstStyle>
            <a:lvl1pPr lvl="0" algn="r" rtl="0" hangingPunct="0">
              <a:buNone/>
              <a:tabLst/>
              <a:defRPr lang="en-US" sz="1400" kern="1200">
                <a:latin typeface="Times New Roman" pitchFamily="18"/>
                <a:ea typeface="Arial Unicode MS" pitchFamily="2"/>
                <a:cs typeface="Tahoma" pitchFamily="2"/>
              </a:defRPr>
            </a:lvl1pPr>
          </a:lstStyle>
          <a:p>
            <a:pPr lvl="0"/>
            <a:fld id="{BE9D89DE-8A95-4C6C-8DE9-14249F4BC8DB}" type="slidenum">
              <a:rPr/>
              <a:pPr lvl="0"/>
              <a:t>‹#›</a:t>
            </a:fld>
            <a:endParaRPr lang="en-US"/>
          </a:p>
        </p:txBody>
      </p:sp>
    </p:spTree>
    <p:extLst>
      <p:ext uri="{BB962C8B-B14F-4D97-AF65-F5344CB8AC3E}">
        <p14:creationId xmlns:p14="http://schemas.microsoft.com/office/powerpoint/2010/main" val="3662859734"/>
      </p:ext>
    </p:extLst>
  </p:cSld>
  <p:clrMap bg1="lt1" tx1="dk1" bg2="lt2" tx2="dk2" accent1="accent1" accent2="accent2" accent3="accent3" accent4="accent4" accent5="accent5" accent6="accent6" hlink="hlink" folHlink="folHlink"/>
  <p:notesStyle>
    <a:lvl1pPr marL="216000" marR="0" indent="-216000" rtl="0" hangingPunct="0">
      <a:tabLst/>
      <a:defRPr lang="en-US" sz="2000" b="0" i="0" u="none" strike="noStrike" kern="1200">
        <a:ln>
          <a:noFill/>
        </a:ln>
        <a:latin typeface="Arial" pitchFamily="18"/>
        <a:ea typeface="Microsoft YaHei" pitchFamily="2"/>
        <a:cs typeface="Mangal"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763588"/>
            <a:ext cx="5029200" cy="37719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8E5F88E-05D6-472F-9FBE-DC3BAA5C0219}" type="slidenum">
              <a:rPr lang="en-US" smtClean="0"/>
              <a:t>1</a:t>
            </a:fld>
            <a:endParaRPr lang="en-US"/>
          </a:p>
        </p:txBody>
      </p:sp>
    </p:spTree>
    <p:extLst>
      <p:ext uri="{BB962C8B-B14F-4D97-AF65-F5344CB8AC3E}">
        <p14:creationId xmlns:p14="http://schemas.microsoft.com/office/powerpoint/2010/main" val="3729418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8D4877F4-929D-4922-8557-4C896A04F680}" type="slidenum">
              <a:rPr/>
              <a:pPr lvl="0"/>
              <a:t>12</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4164329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95701C8B-3F03-4E53-A920-3456AD385D90}" type="slidenum">
              <a:rPr/>
              <a:pPr lvl="0"/>
              <a:t>13</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2628070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6E8FCDC6-DFF9-470A-91C6-05E24ABDD064}" type="slidenum">
              <a:rPr/>
              <a:pPr lvl="0"/>
              <a:t>14</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3023739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037BEA3E-C24D-4256-B19E-721F19D74A9B}" type="slidenum">
              <a:rPr/>
              <a:pPr lvl="0"/>
              <a:t>15</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839306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4093C0B5-3839-4074-88A4-B1B3267E29C4}" type="slidenum">
              <a:rPr/>
              <a:pPr lvl="0"/>
              <a:t>16</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3022286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CDE4446D-9C78-459C-9A60-97807CDA6BD5}" type="slidenum">
              <a:rPr/>
              <a:pPr lvl="0"/>
              <a:t>17</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2105879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1C6DC42A-49C5-4F89-BBF0-8F6674A59993}" type="slidenum">
              <a:rPr/>
              <a:pPr lvl="0"/>
              <a:t>18</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492347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C97D1CB2-4551-4362-9A46-05E872AE2CA6}" type="slidenum">
              <a:rPr/>
              <a:pPr lvl="0"/>
              <a:t>19</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773729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1A4DF308-0C0F-4239-B13E-D9BCFC881664}" type="slidenum">
              <a:rPr/>
              <a:pPr lvl="0"/>
              <a:t>20</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710407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7E38DFA7-71F8-4814-A714-74798CCDB671}" type="slidenum">
              <a:rPr/>
              <a:pPr lvl="0"/>
              <a:t>21</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1890071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6FCA27E2-66F0-4E4E-9965-244FAB7157F2}" type="slidenum">
              <a:rPr/>
              <a:pPr lvl="0"/>
              <a:t>4</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3057186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0396FE73-764D-4665-9507-5C91966FEA2F}" type="slidenum">
              <a:rPr/>
              <a:pPr lvl="0"/>
              <a:t>22</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2950407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2D492355-1DC3-48A5-BAF9-4F4C02A20E28}" type="slidenum">
              <a:rPr/>
              <a:pPr lvl="0"/>
              <a:t>23</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2429220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2BE84975-F85A-45B2-8E58-0A9E1B927D40}" type="slidenum">
              <a:rPr/>
              <a:pPr lvl="0"/>
              <a:t>24</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3564108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2A500A7C-2239-4605-9663-95D0A33823A5}" type="slidenum">
              <a:rPr/>
              <a:pPr lvl="0"/>
              <a:t>25</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2759534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08BE8CAF-61AE-44C5-A1E8-5A115C1F6805}" type="slidenum">
              <a:rPr/>
              <a:pPr lvl="0"/>
              <a:t>26</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17474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1FA736A1-5E29-4535-B9C0-A3CE56204808}" type="slidenum">
              <a:rPr/>
              <a:pPr lvl="0"/>
              <a:t>27</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2372220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31B9FA69-8DA2-4849-8563-0CD465966E61}" type="slidenum">
              <a:rPr/>
              <a:pPr lvl="0"/>
              <a:t>28</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1123567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926EB163-E8D2-4BBF-8438-CAECE4551E05}" type="slidenum">
              <a:rPr/>
              <a:pPr lvl="0"/>
              <a:t>29</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1930107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B3053237-0E7E-4191-B8A9-E1798CD79274}" type="slidenum">
              <a:rPr/>
              <a:pPr lvl="0"/>
              <a:t>30</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2266347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2979E7F3-7C91-40A3-9683-ABC1EB099887}" type="slidenum">
              <a:rPr/>
              <a:pPr lvl="0"/>
              <a:t>31</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398455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BFB3F350-46B7-496C-A09C-43480DA8079A}" type="slidenum">
              <a:rPr/>
              <a:pPr lvl="0"/>
              <a:t>5</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1299923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3B4D3E98-2766-45EF-9CFE-E213250DD715}" type="slidenum">
              <a:rPr/>
              <a:pPr lvl="0"/>
              <a:t>32</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3312502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30D54ED0-CFCB-4067-84C9-A01E91F4DB40}" type="slidenum">
              <a:rPr/>
              <a:pPr lvl="0"/>
              <a:t>33</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935978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78D9AE6B-0B75-43A2-B25E-B0070C7E170A}" type="slidenum">
              <a:rPr/>
              <a:pPr lvl="0"/>
              <a:t>34</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1019680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81B8676B-4169-452E-B9ED-3A082B419128}" type="slidenum">
              <a:rPr/>
              <a:pPr lvl="0"/>
              <a:t>35</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1652970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1CD4DDEB-BF0C-43BE-843A-BE1CB4A1EDA8}" type="slidenum">
              <a:rPr/>
              <a:pPr lvl="0"/>
              <a:t>36</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20422817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B382E62E-0561-4CA1-9D74-E0491DD05B9F}" type="slidenum">
              <a:rPr/>
              <a:pPr lvl="0"/>
              <a:t>37</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491499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27C56B90-5217-415A-94FB-25C0E08077BF}" type="slidenum">
              <a:rPr/>
              <a:pPr lvl="0"/>
              <a:t>38</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1606946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0045FBA4-EEB0-4C83-97A4-DD6C143A8A8C}" type="slidenum">
              <a:rPr/>
              <a:pPr lvl="0"/>
              <a:t>39</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3279822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2D9F0D5F-2929-4229-A6B4-F6916A1B2779}" type="slidenum">
              <a:rPr/>
              <a:pPr lvl="0"/>
              <a:t>40</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455664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24811809-CCA8-4C65-BC2C-DDC3749EA4A2}" type="slidenum">
              <a:rPr/>
              <a:pPr lvl="0"/>
              <a:t>41</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377893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0CA950BC-C2D8-4DAD-87BB-A05D84702F6A}" type="slidenum">
              <a:rPr/>
              <a:pPr lvl="0"/>
              <a:t>6</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12586457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9AC9F292-CEAE-4360-B686-12CDEFB415ED}" type="slidenum">
              <a:rPr/>
              <a:pPr lvl="0"/>
              <a:t>42</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35142039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67025930-0E8C-45A1-97B2-798E307942F4}" type="slidenum">
              <a:rPr/>
              <a:pPr lvl="0"/>
              <a:t>43</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21855667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5F5F5A1A-D7BE-4DFA-B8D9-3D863066F1F7}" type="slidenum">
              <a:rPr/>
              <a:pPr lvl="0"/>
              <a:t>44</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22604702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36058260-490D-4757-8296-9E5045CC4CCD}" type="slidenum">
              <a:rPr/>
              <a:pPr lvl="0"/>
              <a:t>45</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40748787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1D84B912-63EE-4E9E-82B8-4986D3C0981E}" type="slidenum">
              <a:rPr/>
              <a:pPr lvl="0"/>
              <a:t>46</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19363667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09897CC9-D3CE-4DB2-9E6D-C40C4526E825}" type="slidenum">
              <a:rPr/>
              <a:pPr lvl="0"/>
              <a:t>47</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dirty="0"/>
          </a:p>
        </p:txBody>
      </p:sp>
    </p:spTree>
    <p:extLst>
      <p:ext uri="{BB962C8B-B14F-4D97-AF65-F5344CB8AC3E}">
        <p14:creationId xmlns:p14="http://schemas.microsoft.com/office/powerpoint/2010/main" val="15239529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0971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28624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lvl="0">
              <a:spcBef>
                <a:spcPts val="0"/>
              </a:spcBef>
              <a:buNone/>
            </a:pPr>
            <a:r>
              <a:rPr lang="en-US" sz="1800" b="0" i="0" u="none" strike="noStrike" cap="none"/>
              <a:t>Browser constraints</a:t>
            </a:r>
          </a:p>
        </p:txBody>
      </p:sp>
      <p:sp>
        <p:nvSpPr>
          <p:cNvPr id="117" name="Shape 11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extLst>
      <p:ext uri="{BB962C8B-B14F-4D97-AF65-F5344CB8AC3E}">
        <p14:creationId xmlns:p14="http://schemas.microsoft.com/office/powerpoint/2010/main" val="9746248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SzPct val="25000"/>
              <a:buFont typeface="Arial"/>
              <a:buNone/>
            </a:pPr>
            <a:r>
              <a:rPr lang="en-US" sz="1800" b="0" i="0" u="none" strike="noStrike" cap="none"/>
              <a:t>Print designers took over Show CSS for 960 grid</a:t>
            </a:r>
          </a:p>
          <a:p>
            <a:pPr lvl="0">
              <a:spcBef>
                <a:spcPts val="0"/>
              </a:spcBef>
              <a:buNone/>
            </a:pPr>
            <a:endParaRPr/>
          </a:p>
        </p:txBody>
      </p:sp>
      <p:sp>
        <p:nvSpPr>
          <p:cNvPr id="126" name="Shape 12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extLst>
      <p:ext uri="{BB962C8B-B14F-4D97-AF65-F5344CB8AC3E}">
        <p14:creationId xmlns:p14="http://schemas.microsoft.com/office/powerpoint/2010/main" val="2154832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3EE929B3-E4A1-4DD5-8C92-3288C8C62AD2}" type="slidenum">
              <a:rPr/>
              <a:pPr lvl="0"/>
              <a:t>7</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16770305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62165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60842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lvl="0">
              <a:spcBef>
                <a:spcPts val="0"/>
              </a:spcBef>
              <a:buNone/>
            </a:pPr>
            <a:r>
              <a:rPr lang="en-US" sz="1800" b="0" i="0" u="none" strike="noStrike" cap="none"/>
              <a:t>CRT monitors, lcd, tablets smart phones, readers, feature phones, Giant screens, and each with the potential of multiple browsers on each</a:t>
            </a:r>
          </a:p>
        </p:txBody>
      </p:sp>
      <p:sp>
        <p:nvSpPr>
          <p:cNvPr id="147" name="Shape 1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extLst>
      <p:ext uri="{BB962C8B-B14F-4D97-AF65-F5344CB8AC3E}">
        <p14:creationId xmlns:p14="http://schemas.microsoft.com/office/powerpoint/2010/main" val="35997349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165" name="Shape 1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4334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02044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176" name="Shape 1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15340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4252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188" name="Shape 1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86123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75220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198" name="Shape 1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9624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D478FA5E-FF18-4510-84BB-C5C8A94E8AD3}" type="slidenum">
              <a:rPr/>
              <a:pPr lvl="0"/>
              <a:t>8</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38990943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SzPct val="25000"/>
              <a:buFont typeface="Arial"/>
              <a:buNone/>
            </a:pPr>
            <a:r>
              <a:rPr lang="en-US" sz="1800" b="0" i="0" u="none" strike="noStrike" cap="none"/>
              <a:t>Print designers took over Show CSS for 960 grid</a:t>
            </a:r>
          </a:p>
          <a:p>
            <a:pPr lvl="0">
              <a:spcBef>
                <a:spcPts val="0"/>
              </a:spcBef>
              <a:buNone/>
            </a:pPr>
            <a:endParaRPr/>
          </a:p>
        </p:txBody>
      </p:sp>
      <p:sp>
        <p:nvSpPr>
          <p:cNvPr id="205" name="Shape 20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extLst>
      <p:ext uri="{BB962C8B-B14F-4D97-AF65-F5344CB8AC3E}">
        <p14:creationId xmlns:p14="http://schemas.microsoft.com/office/powerpoint/2010/main" val="18884094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8001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30428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22" name="Shape 2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45722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90566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32" name="Shape 2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82060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37" name="Shape 2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27344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45" name="Shape 2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85429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67" name="Shape 2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00914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76" name="Shape 2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7904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669115F4-6713-4E39-9AC6-8A509A43B26A}" type="slidenum">
              <a:rPr/>
              <a:pPr lvl="0"/>
              <a:t>9</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6227154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82" name="Shape 2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31614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88" name="Shape 2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02757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94" name="Shape 2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7966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00" name="Shape 3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56406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06" name="Shape 3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88808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12" name="Shape 3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44439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17" name="Shape 3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91484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22" name="Shape 3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25219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27" name="Shape 3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7327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34" name="Shape 3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226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B383263B-B5BF-440D-9550-8B03650D3B1B}" type="slidenum">
              <a:rPr/>
              <a:pPr lvl="0"/>
              <a:t>10</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32493552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40" name="Shape 3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70891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46" name="Shape 3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060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333A043A-3573-4B02-92A8-B5AC7C71EE75}" type="slidenum">
              <a:rPr/>
              <a:pPr lvl="0"/>
              <a:t>11</a:t>
            </a:fld>
            <a:endParaRPr lang="en-US"/>
          </a:p>
        </p:txBody>
      </p:sp>
      <p:sp>
        <p:nvSpPr>
          <p:cNvPr id="2" name="Slide Image Placeholder 1"/>
          <p:cNvSpPr>
            <a:spLocks noGrp="1" noRot="1" noChangeAspect="1" noResize="1"/>
          </p:cNvSpPr>
          <p:nvPr>
            <p:ph type="sldImg"/>
          </p:nvPr>
        </p:nvSpPr>
        <p:spPr>
          <a:xfrm>
            <a:off x="1144588" y="695325"/>
            <a:ext cx="4568825" cy="3427413"/>
          </a:xfrm>
          <a:solidFill>
            <a:srgbClr val="CFE7F5"/>
          </a:solidFill>
          <a:ln w="25400">
            <a:solidFill>
              <a:srgbClr val="808080"/>
            </a:solidFill>
            <a:prstDash val="solid"/>
          </a:ln>
        </p:spPr>
      </p:sp>
      <p:sp>
        <p:nvSpPr>
          <p:cNvPr id="3" name="Notes Placeholder 2"/>
          <p:cNvSpPr txBox="1">
            <a:spLocks noGrp="1"/>
          </p:cNvSpPr>
          <p:nvPr>
            <p:ph type="body" sz="quarter" idx="1"/>
          </p:nvPr>
        </p:nvSpPr>
        <p:spPr>
          <a:xfrm>
            <a:off x="685799" y="4343400"/>
            <a:ext cx="5486040" cy="4114440"/>
          </a:xfrm>
        </p:spPr>
        <p:txBody>
          <a:bodyPr>
            <a:spAutoFit/>
          </a:bodyPr>
          <a:lstStyle/>
          <a:p>
            <a:endParaRPr lang="en-US"/>
          </a:p>
        </p:txBody>
      </p:sp>
    </p:spTree>
    <p:extLst>
      <p:ext uri="{BB962C8B-B14F-4D97-AF65-F5344CB8AC3E}">
        <p14:creationId xmlns:p14="http://schemas.microsoft.com/office/powerpoint/2010/main" val="7650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bg1"/>
        </a:solidFill>
        <a:effectLst/>
      </p:bgPr>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FD"/>
          <p:cNvSpPr>
            <a:spLocks noGrp="1"/>
          </p:cNvSpPr>
          <p:nvPr>
            <p:ph type="dt" sz="half" idx="10"/>
          </p:nvPr>
        </p:nvSpPr>
        <p:spPr/>
        <p:txBody>
          <a:bodyPr/>
          <a:lstStyle/>
          <a:p>
            <a:pPr lvl="0"/>
            <a:fld id="{F9C0A70D-56F4-4476-9270-7DEF40EF1DF0}" type="datetime1">
              <a:rPr lang="en-US" smtClean="0"/>
              <a:pPr lvl="0"/>
              <a:t>5/20/2016</a:t>
            </a:fld>
            <a:endParaRPr lang="en-US"/>
          </a:p>
        </p:txBody>
      </p:sp>
      <p:sp>
        <p:nvSpPr>
          <p:cNvPr id="5" name="KSO_FT"/>
          <p:cNvSpPr>
            <a:spLocks noGrp="1"/>
          </p:cNvSpPr>
          <p:nvPr>
            <p:ph type="ftr" sz="quarter" idx="11"/>
          </p:nvPr>
        </p:nvSpPr>
        <p:spPr/>
        <p:txBody>
          <a:bodyPr/>
          <a:lstStyle/>
          <a:p>
            <a:pPr lvl="0"/>
            <a:endParaRPr lang="en-US"/>
          </a:p>
        </p:txBody>
      </p:sp>
      <p:sp>
        <p:nvSpPr>
          <p:cNvPr id="6" name="KSO_FN"/>
          <p:cNvSpPr>
            <a:spLocks noGrp="1"/>
          </p:cNvSpPr>
          <p:nvPr>
            <p:ph type="sldNum" sz="quarter" idx="12"/>
          </p:nvPr>
        </p:nvSpPr>
        <p:spPr/>
        <p:txBody>
          <a:bodyPr/>
          <a:lstStyle/>
          <a:p>
            <a:pPr lvl="0"/>
            <a:fld id="{91AA14C2-9E68-46D8-BEA2-94934A871992}" type="slidenum">
              <a:rPr lang="en-US" smtClean="0"/>
              <a:pPr lvl="0"/>
              <a:t>‹#›</a:t>
            </a:fld>
            <a:endParaRPr lang="en-US"/>
          </a:p>
        </p:txBody>
      </p:sp>
      <p:sp>
        <p:nvSpPr>
          <p:cNvPr id="7" name="KSO_CT1"/>
          <p:cNvSpPr>
            <a:spLocks noGrp="1"/>
          </p:cNvSpPr>
          <p:nvPr>
            <p:ph type="title" hasCustomPrompt="1"/>
          </p:nvPr>
        </p:nvSpPr>
        <p:spPr>
          <a:xfrm>
            <a:off x="671445" y="1941156"/>
            <a:ext cx="7757354" cy="1201560"/>
          </a:xfrm>
        </p:spPr>
        <p:txBody>
          <a:bodyPr vert="horz" anchor="b">
            <a:noAutofit/>
          </a:bodyPr>
          <a:lstStyle>
            <a:lvl1pPr algn="ctr">
              <a:lnSpc>
                <a:spcPct val="100000"/>
              </a:lnSpc>
              <a:defRPr sz="3600" b="0" kern="1000" baseline="0">
                <a:solidFill>
                  <a:schemeClr val="accent1"/>
                </a:solidFill>
                <a:effectLst/>
                <a:latin typeface="+mj-ea"/>
                <a:ea typeface="+mj-ea"/>
              </a:defRPr>
            </a:lvl1pPr>
          </a:lstStyle>
          <a:p>
            <a:r>
              <a:rPr lang="zh-CN" altLang="en-US" dirty="0" smtClean="0"/>
              <a:t>单击此处添加您的标题文字</a:t>
            </a:r>
            <a:endParaRPr lang="zh-CN" altLang="en-US" dirty="0"/>
          </a:p>
        </p:txBody>
      </p:sp>
      <p:sp>
        <p:nvSpPr>
          <p:cNvPr id="3" name="KSO_CT2"/>
          <p:cNvSpPr>
            <a:spLocks noGrp="1"/>
          </p:cNvSpPr>
          <p:nvPr>
            <p:ph type="subTitle" idx="1" hasCustomPrompt="1"/>
          </p:nvPr>
        </p:nvSpPr>
        <p:spPr>
          <a:xfrm>
            <a:off x="2288273" y="3282654"/>
            <a:ext cx="4581518" cy="384555"/>
          </a:xfrm>
          <a:prstGeom prst="roundRect">
            <a:avLst>
              <a:gd name="adj" fmla="val 50000"/>
            </a:avLst>
          </a:prstGeom>
          <a:solidFill>
            <a:srgbClr val="ADB6C7"/>
          </a:solidFill>
          <a:ln>
            <a:noFill/>
          </a:ln>
        </p:spPr>
        <p:txBody>
          <a:bodyPr vert="horz" anchor="ctr">
            <a:noAutofit/>
          </a:bodyPr>
          <a:lstStyle>
            <a:lvl1pPr marL="0" indent="0" algn="ctr">
              <a:buNone/>
              <a:defRPr sz="1600" b="0">
                <a:solidFill>
                  <a:schemeClr val="bg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grpSp>
        <p:nvGrpSpPr>
          <p:cNvPr id="54" name="组合 53"/>
          <p:cNvGrpSpPr/>
          <p:nvPr/>
        </p:nvGrpSpPr>
        <p:grpSpPr>
          <a:xfrm>
            <a:off x="3204240" y="-12700"/>
            <a:ext cx="2606010" cy="1429002"/>
            <a:chOff x="3204240" y="276224"/>
            <a:chExt cx="2606010" cy="1429002"/>
          </a:xfrm>
        </p:grpSpPr>
        <p:sp>
          <p:nvSpPr>
            <p:cNvPr id="33" name="椭圆 32"/>
            <p:cNvSpPr/>
            <p:nvPr/>
          </p:nvSpPr>
          <p:spPr>
            <a:xfrm>
              <a:off x="3204240" y="1053778"/>
              <a:ext cx="651448" cy="651448"/>
            </a:xfrm>
            <a:prstGeom prst="ellipse">
              <a:avLst/>
            </a:prstGeom>
            <a:solidFill>
              <a:srgbClr val="ADB6C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34" name="矩形 33"/>
            <p:cNvSpPr/>
            <p:nvPr/>
          </p:nvSpPr>
          <p:spPr>
            <a:xfrm>
              <a:off x="3204240" y="276224"/>
              <a:ext cx="651448" cy="1103278"/>
            </a:xfrm>
            <a:prstGeom prst="rect">
              <a:avLst/>
            </a:prstGeom>
            <a:solidFill>
              <a:srgbClr val="ADB6C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36" name="椭圆 35"/>
            <p:cNvSpPr/>
            <p:nvPr/>
          </p:nvSpPr>
          <p:spPr>
            <a:xfrm>
              <a:off x="3855761" y="1053778"/>
              <a:ext cx="651448" cy="651448"/>
            </a:xfrm>
            <a:prstGeom prst="ellipse">
              <a:avLst/>
            </a:prstGeom>
            <a:solidFill>
              <a:srgbClr val="097FC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37" name="矩形 36"/>
            <p:cNvSpPr/>
            <p:nvPr/>
          </p:nvSpPr>
          <p:spPr>
            <a:xfrm>
              <a:off x="3855761" y="276224"/>
              <a:ext cx="651448" cy="1103278"/>
            </a:xfrm>
            <a:prstGeom prst="rect">
              <a:avLst/>
            </a:prstGeom>
            <a:solidFill>
              <a:srgbClr val="097FC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39" name="椭圆 38"/>
            <p:cNvSpPr/>
            <p:nvPr/>
          </p:nvSpPr>
          <p:spPr>
            <a:xfrm>
              <a:off x="4507281" y="1053778"/>
              <a:ext cx="651448" cy="651448"/>
            </a:xfrm>
            <a:prstGeom prst="ellipse">
              <a:avLst/>
            </a:prstGeom>
            <a:solidFill>
              <a:srgbClr val="CBD1D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40" name="矩形 39"/>
            <p:cNvSpPr/>
            <p:nvPr/>
          </p:nvSpPr>
          <p:spPr>
            <a:xfrm>
              <a:off x="4507281" y="276224"/>
              <a:ext cx="651448" cy="1103277"/>
            </a:xfrm>
            <a:prstGeom prst="rect">
              <a:avLst/>
            </a:prstGeom>
            <a:solidFill>
              <a:srgbClr val="CBD1D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42" name="椭圆 41"/>
            <p:cNvSpPr/>
            <p:nvPr/>
          </p:nvSpPr>
          <p:spPr>
            <a:xfrm>
              <a:off x="5158802" y="1053778"/>
              <a:ext cx="651448" cy="651448"/>
            </a:xfrm>
            <a:prstGeom prst="ellipse">
              <a:avLst/>
            </a:prstGeom>
            <a:solidFill>
              <a:srgbClr val="1A1D1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43" name="矩形 42"/>
            <p:cNvSpPr/>
            <p:nvPr/>
          </p:nvSpPr>
          <p:spPr>
            <a:xfrm>
              <a:off x="5158802" y="276224"/>
              <a:ext cx="651448" cy="1103278"/>
            </a:xfrm>
            <a:prstGeom prst="rect">
              <a:avLst/>
            </a:prstGeom>
            <a:solidFill>
              <a:srgbClr val="1A1D1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grpSp>
        <p:nvGrpSpPr>
          <p:cNvPr id="2" name="组合 1"/>
          <p:cNvGrpSpPr/>
          <p:nvPr/>
        </p:nvGrpSpPr>
        <p:grpSpPr>
          <a:xfrm>
            <a:off x="0" y="6677025"/>
            <a:ext cx="9144000" cy="193675"/>
            <a:chOff x="0" y="6741384"/>
            <a:chExt cx="12180336" cy="144000"/>
          </a:xfrm>
        </p:grpSpPr>
        <p:sp>
          <p:nvSpPr>
            <p:cNvPr id="49" name="矩形 48"/>
            <p:cNvSpPr/>
            <p:nvPr userDrawn="1"/>
          </p:nvSpPr>
          <p:spPr>
            <a:xfrm>
              <a:off x="0" y="6741384"/>
              <a:ext cx="3060000" cy="144000"/>
            </a:xfrm>
            <a:prstGeom prst="rect">
              <a:avLst/>
            </a:prstGeom>
            <a:solidFill>
              <a:srgbClr val="ADB6C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50" name="矩形 49"/>
            <p:cNvSpPr/>
            <p:nvPr userDrawn="1"/>
          </p:nvSpPr>
          <p:spPr>
            <a:xfrm>
              <a:off x="3048112" y="6741384"/>
              <a:ext cx="3036000" cy="144000"/>
            </a:xfrm>
            <a:prstGeom prst="rect">
              <a:avLst/>
            </a:prstGeom>
            <a:solidFill>
              <a:srgbClr val="087A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51" name="矩形 50"/>
            <p:cNvSpPr/>
            <p:nvPr userDrawn="1"/>
          </p:nvSpPr>
          <p:spPr>
            <a:xfrm>
              <a:off x="6072224" y="6741384"/>
              <a:ext cx="3060000" cy="144000"/>
            </a:xfrm>
            <a:prstGeom prst="rect">
              <a:avLst/>
            </a:prstGeom>
            <a:solidFill>
              <a:srgbClr val="CBD1D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52" name="矩形 51"/>
            <p:cNvSpPr/>
            <p:nvPr userDrawn="1"/>
          </p:nvSpPr>
          <p:spPr>
            <a:xfrm>
              <a:off x="9120336" y="6741384"/>
              <a:ext cx="3060000" cy="144000"/>
            </a:xfrm>
            <a:prstGeom prst="rect">
              <a:avLst/>
            </a:prstGeom>
            <a:solidFill>
              <a:srgbClr val="2A323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spTree>
    <p:extLst>
      <p:ext uri="{BB962C8B-B14F-4D97-AF65-F5344CB8AC3E}">
        <p14:creationId xmlns:p14="http://schemas.microsoft.com/office/powerpoint/2010/main" val="398272367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pPr lvl="0"/>
            <a:fld id="{F9C0A70D-56F4-4476-9270-7DEF40EF1DF0}" type="datetime1">
              <a:rPr lang="en-US" smtClean="0"/>
              <a:pPr lvl="0"/>
              <a:t>5/20/2016</a:t>
            </a:fld>
            <a:endParaRPr lang="en-US"/>
          </a:p>
        </p:txBody>
      </p:sp>
      <p:sp>
        <p:nvSpPr>
          <p:cNvPr id="5" name="KSO_FT"/>
          <p:cNvSpPr>
            <a:spLocks noGrp="1"/>
          </p:cNvSpPr>
          <p:nvPr>
            <p:ph type="ftr" sz="quarter" idx="11"/>
          </p:nvPr>
        </p:nvSpPr>
        <p:spPr/>
        <p:txBody>
          <a:bodyPr/>
          <a:lstStyle/>
          <a:p>
            <a:pPr lvl="0"/>
            <a:endParaRPr lang="en-US"/>
          </a:p>
        </p:txBody>
      </p:sp>
      <p:sp>
        <p:nvSpPr>
          <p:cNvPr id="6" name="KSO_FN"/>
          <p:cNvSpPr>
            <a:spLocks noGrp="1"/>
          </p:cNvSpPr>
          <p:nvPr>
            <p:ph type="sldNum" sz="quarter" idx="12"/>
          </p:nvPr>
        </p:nvSpPr>
        <p:spPr/>
        <p:txBody>
          <a:bodyPr/>
          <a:lstStyle/>
          <a:p>
            <a:pPr lvl="0"/>
            <a:fld id="{91AA14C2-9E68-46D8-BEA2-94934A871992}" type="slidenum">
              <a:rPr lang="en-US" smtClean="0"/>
              <a:pPr lvl="0"/>
              <a:t>‹#›</a:t>
            </a:fld>
            <a:endParaRPr lang="en-US"/>
          </a:p>
        </p:txBody>
      </p:sp>
    </p:spTree>
    <p:extLst>
      <p:ext uri="{BB962C8B-B14F-4D97-AF65-F5344CB8AC3E}">
        <p14:creationId xmlns:p14="http://schemas.microsoft.com/office/powerpoint/2010/main" val="414169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8" y="365125"/>
            <a:ext cx="886883"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1585382" y="365125"/>
            <a:ext cx="5949952"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pPr lvl="0"/>
            <a:fld id="{F9C0A70D-56F4-4476-9270-7DEF40EF1DF0}" type="datetime1">
              <a:rPr lang="en-US" smtClean="0"/>
              <a:pPr lvl="0"/>
              <a:t>5/20/2016</a:t>
            </a:fld>
            <a:endParaRPr lang="en-US"/>
          </a:p>
        </p:txBody>
      </p:sp>
      <p:sp>
        <p:nvSpPr>
          <p:cNvPr id="5" name="KSO_FT"/>
          <p:cNvSpPr>
            <a:spLocks noGrp="1"/>
          </p:cNvSpPr>
          <p:nvPr>
            <p:ph type="ftr" sz="quarter" idx="11"/>
          </p:nvPr>
        </p:nvSpPr>
        <p:spPr/>
        <p:txBody>
          <a:bodyPr/>
          <a:lstStyle/>
          <a:p>
            <a:pPr lvl="0"/>
            <a:endParaRPr lang="en-US"/>
          </a:p>
        </p:txBody>
      </p:sp>
      <p:sp>
        <p:nvSpPr>
          <p:cNvPr id="6" name="KSO_FN"/>
          <p:cNvSpPr>
            <a:spLocks noGrp="1"/>
          </p:cNvSpPr>
          <p:nvPr>
            <p:ph type="sldNum" sz="quarter" idx="12"/>
          </p:nvPr>
        </p:nvSpPr>
        <p:spPr/>
        <p:txBody>
          <a:bodyPr/>
          <a:lstStyle/>
          <a:p>
            <a:pPr lvl="0"/>
            <a:fld id="{91AA14C2-9E68-46D8-BEA2-94934A871992}" type="slidenum">
              <a:rPr lang="en-US" smtClean="0"/>
              <a:pPr lvl="0"/>
              <a:t>‹#›</a:t>
            </a:fld>
            <a:endParaRPr lang="en-US"/>
          </a:p>
        </p:txBody>
      </p:sp>
    </p:spTree>
    <p:extLst>
      <p:ext uri="{BB962C8B-B14F-4D97-AF65-F5344CB8AC3E}">
        <p14:creationId xmlns:p14="http://schemas.microsoft.com/office/powerpoint/2010/main" val="2530612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400">
                <a:solidFill>
                  <a:schemeClr val="accent1"/>
                </a:solidFill>
              </a:defRPr>
            </a:lvl1pPr>
            <a:lvl2pPr>
              <a:defRPr sz="1600" b="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pPr lvl="0"/>
            <a:fld id="{F9C0A70D-56F4-4476-9270-7DEF40EF1DF0}" type="datetime1">
              <a:rPr lang="en-US" smtClean="0"/>
              <a:pPr lvl="0"/>
              <a:t>5/20/2016</a:t>
            </a:fld>
            <a:endParaRPr lang="en-US"/>
          </a:p>
        </p:txBody>
      </p:sp>
      <p:sp>
        <p:nvSpPr>
          <p:cNvPr id="5" name="KSO_FT"/>
          <p:cNvSpPr>
            <a:spLocks noGrp="1"/>
          </p:cNvSpPr>
          <p:nvPr>
            <p:ph type="ftr" sz="quarter" idx="11"/>
          </p:nvPr>
        </p:nvSpPr>
        <p:spPr/>
        <p:txBody>
          <a:bodyPr/>
          <a:lstStyle/>
          <a:p>
            <a:pPr lvl="0"/>
            <a:endParaRPr lang="en-US"/>
          </a:p>
        </p:txBody>
      </p:sp>
      <p:sp>
        <p:nvSpPr>
          <p:cNvPr id="6" name="KSO_FN"/>
          <p:cNvSpPr>
            <a:spLocks noGrp="1"/>
          </p:cNvSpPr>
          <p:nvPr>
            <p:ph type="sldNum" sz="quarter" idx="12"/>
          </p:nvPr>
        </p:nvSpPr>
        <p:spPr/>
        <p:txBody>
          <a:bodyPr/>
          <a:lstStyle/>
          <a:p>
            <a:pPr lvl="0"/>
            <a:fld id="{91AA14C2-9E68-46D8-BEA2-94934A871992}" type="slidenum">
              <a:rPr lang="en-US" smtClean="0"/>
              <a:pPr lvl="0"/>
              <a:t>‹#›</a:t>
            </a:fld>
            <a:endParaRPr lang="en-US"/>
          </a:p>
        </p:txBody>
      </p:sp>
    </p:spTree>
    <p:extLst>
      <p:ext uri="{BB962C8B-B14F-4D97-AF65-F5344CB8AC3E}">
        <p14:creationId xmlns:p14="http://schemas.microsoft.com/office/powerpoint/2010/main" val="3349729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1574007" y="2108201"/>
            <a:ext cx="5995988" cy="1235075"/>
          </a:xfrm>
        </p:spPr>
        <p:txBody>
          <a:bodyPr anchor="b">
            <a:normAutofit/>
          </a:bodyPr>
          <a:lstStyle>
            <a:lvl1pPr algn="ctr">
              <a:defRPr sz="3200">
                <a:solidFill>
                  <a:schemeClr val="tx1"/>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3038170" y="3400425"/>
            <a:ext cx="3067663" cy="357478"/>
          </a:xfrm>
          <a:prstGeom prst="roundRect">
            <a:avLst>
              <a:gd name="adj" fmla="val 50000"/>
            </a:avLst>
          </a:prstGeom>
          <a:noFill/>
        </p:spPr>
        <p:txBody>
          <a:bodyPr anchor="ctr">
            <a:normAutofit/>
          </a:bodyPr>
          <a:lstStyle>
            <a:lvl1pPr marL="0" indent="0" algn="ctr">
              <a:buNone/>
              <a:defRPr sz="12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pPr lvl="0"/>
            <a:fld id="{F9C0A70D-56F4-4476-9270-7DEF40EF1DF0}" type="datetime1">
              <a:rPr lang="en-US" smtClean="0"/>
              <a:pPr lvl="0"/>
              <a:t>5/20/2016</a:t>
            </a:fld>
            <a:endParaRPr lang="en-US"/>
          </a:p>
        </p:txBody>
      </p:sp>
      <p:sp>
        <p:nvSpPr>
          <p:cNvPr id="5" name="KSO_FT"/>
          <p:cNvSpPr>
            <a:spLocks noGrp="1"/>
          </p:cNvSpPr>
          <p:nvPr>
            <p:ph type="ftr" sz="quarter" idx="11"/>
          </p:nvPr>
        </p:nvSpPr>
        <p:spPr/>
        <p:txBody>
          <a:bodyPr/>
          <a:lstStyle/>
          <a:p>
            <a:pPr lvl="0"/>
            <a:endParaRPr lang="en-US"/>
          </a:p>
        </p:txBody>
      </p:sp>
      <p:sp>
        <p:nvSpPr>
          <p:cNvPr id="6" name="KSO_FN"/>
          <p:cNvSpPr>
            <a:spLocks noGrp="1"/>
          </p:cNvSpPr>
          <p:nvPr>
            <p:ph type="sldNum" sz="quarter" idx="12"/>
          </p:nvPr>
        </p:nvSpPr>
        <p:spPr/>
        <p:txBody>
          <a:bodyPr/>
          <a:lstStyle/>
          <a:p>
            <a:pPr lvl="0"/>
            <a:fld id="{91AA14C2-9E68-46D8-BEA2-94934A871992}" type="slidenum">
              <a:rPr lang="en-US" smtClean="0"/>
              <a:pPr lvl="0"/>
              <a:t>‹#›</a:t>
            </a:fld>
            <a:endParaRPr lang="en-US"/>
          </a:p>
        </p:txBody>
      </p:sp>
    </p:spTree>
    <p:extLst>
      <p:ext uri="{BB962C8B-B14F-4D97-AF65-F5344CB8AC3E}">
        <p14:creationId xmlns:p14="http://schemas.microsoft.com/office/powerpoint/2010/main" val="201107294"/>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049867" y="1244602"/>
            <a:ext cx="381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4889500" y="1244602"/>
            <a:ext cx="3820587"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pPr lvl="0"/>
            <a:fld id="{F9C0A70D-56F4-4476-9270-7DEF40EF1DF0}" type="datetime1">
              <a:rPr lang="en-US" smtClean="0"/>
              <a:pPr lvl="0"/>
              <a:t>5/20/2016</a:t>
            </a:fld>
            <a:endParaRPr lang="en-US"/>
          </a:p>
        </p:txBody>
      </p:sp>
      <p:sp>
        <p:nvSpPr>
          <p:cNvPr id="6" name="KSO_FT"/>
          <p:cNvSpPr>
            <a:spLocks noGrp="1"/>
          </p:cNvSpPr>
          <p:nvPr>
            <p:ph type="ftr" sz="quarter" idx="11"/>
          </p:nvPr>
        </p:nvSpPr>
        <p:spPr/>
        <p:txBody>
          <a:bodyPr/>
          <a:lstStyle/>
          <a:p>
            <a:pPr lvl="0"/>
            <a:endParaRPr lang="en-US"/>
          </a:p>
        </p:txBody>
      </p:sp>
      <p:sp>
        <p:nvSpPr>
          <p:cNvPr id="7" name="KSO_FN"/>
          <p:cNvSpPr>
            <a:spLocks noGrp="1"/>
          </p:cNvSpPr>
          <p:nvPr>
            <p:ph type="sldNum" sz="quarter" idx="12"/>
          </p:nvPr>
        </p:nvSpPr>
        <p:spPr/>
        <p:txBody>
          <a:bodyPr/>
          <a:lstStyle/>
          <a:p>
            <a:pPr lvl="0"/>
            <a:fld id="{91AA14C2-9E68-46D8-BEA2-94934A871992}" type="slidenum">
              <a:rPr lang="en-US" smtClean="0"/>
              <a:pPr lvl="0"/>
              <a:t>‹#›</a:t>
            </a:fld>
            <a:endParaRPr lang="en-US"/>
          </a:p>
        </p:txBody>
      </p:sp>
    </p:spTree>
    <p:extLst>
      <p:ext uri="{BB962C8B-B14F-4D97-AF65-F5344CB8AC3E}">
        <p14:creationId xmlns:p14="http://schemas.microsoft.com/office/powerpoint/2010/main" val="3025098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4577" y="1376362"/>
            <a:ext cx="3868340"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824577" y="2200274"/>
            <a:ext cx="3868340"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4823885" y="1376362"/>
            <a:ext cx="3887391"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4823885" y="2200274"/>
            <a:ext cx="3887391"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pPr lvl="0"/>
            <a:fld id="{F9C0A70D-56F4-4476-9270-7DEF40EF1DF0}" type="datetime1">
              <a:rPr lang="en-US" smtClean="0"/>
              <a:pPr lvl="0"/>
              <a:t>5/20/2016</a:t>
            </a:fld>
            <a:endParaRPr lang="en-US"/>
          </a:p>
        </p:txBody>
      </p:sp>
      <p:sp>
        <p:nvSpPr>
          <p:cNvPr id="8" name="KSO_FT"/>
          <p:cNvSpPr>
            <a:spLocks noGrp="1"/>
          </p:cNvSpPr>
          <p:nvPr>
            <p:ph type="ftr" sz="quarter" idx="11"/>
          </p:nvPr>
        </p:nvSpPr>
        <p:spPr/>
        <p:txBody>
          <a:bodyPr/>
          <a:lstStyle/>
          <a:p>
            <a:pPr lvl="0"/>
            <a:endParaRPr lang="en-US"/>
          </a:p>
        </p:txBody>
      </p:sp>
      <p:sp>
        <p:nvSpPr>
          <p:cNvPr id="9" name="KSO_FN"/>
          <p:cNvSpPr>
            <a:spLocks noGrp="1"/>
          </p:cNvSpPr>
          <p:nvPr>
            <p:ph type="sldNum" sz="quarter" idx="12"/>
          </p:nvPr>
        </p:nvSpPr>
        <p:spPr/>
        <p:txBody>
          <a:bodyPr/>
          <a:lstStyle/>
          <a:p>
            <a:pPr lvl="0"/>
            <a:fld id="{91AA14C2-9E68-46D8-BEA2-94934A871992}" type="slidenum">
              <a:rPr lang="en-US" smtClean="0"/>
              <a:pPr lvl="0"/>
              <a:t>‹#›</a:t>
            </a:fld>
            <a:endParaRPr lang="en-US"/>
          </a:p>
        </p:txBody>
      </p:sp>
    </p:spTree>
    <p:extLst>
      <p:ext uri="{BB962C8B-B14F-4D97-AF65-F5344CB8AC3E}">
        <p14:creationId xmlns:p14="http://schemas.microsoft.com/office/powerpoint/2010/main" val="2776965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pPr lvl="0"/>
            <a:fld id="{F9C0A70D-56F4-4476-9270-7DEF40EF1DF0}" type="datetime1">
              <a:rPr lang="en-US" smtClean="0"/>
              <a:pPr lvl="0"/>
              <a:t>5/20/2016</a:t>
            </a:fld>
            <a:endParaRPr lang="en-US"/>
          </a:p>
        </p:txBody>
      </p:sp>
      <p:sp>
        <p:nvSpPr>
          <p:cNvPr id="4" name="KSO_FT"/>
          <p:cNvSpPr>
            <a:spLocks noGrp="1"/>
          </p:cNvSpPr>
          <p:nvPr>
            <p:ph type="ftr" sz="quarter" idx="11"/>
          </p:nvPr>
        </p:nvSpPr>
        <p:spPr/>
        <p:txBody>
          <a:bodyPr/>
          <a:lstStyle/>
          <a:p>
            <a:pPr lvl="0"/>
            <a:endParaRPr lang="en-US"/>
          </a:p>
        </p:txBody>
      </p:sp>
      <p:sp>
        <p:nvSpPr>
          <p:cNvPr id="5" name="KSO_FN"/>
          <p:cNvSpPr>
            <a:spLocks noGrp="1"/>
          </p:cNvSpPr>
          <p:nvPr>
            <p:ph type="sldNum" sz="quarter" idx="12"/>
          </p:nvPr>
        </p:nvSpPr>
        <p:spPr/>
        <p:txBody>
          <a:bodyPr/>
          <a:lstStyle/>
          <a:p>
            <a:pPr lvl="0"/>
            <a:fld id="{91AA14C2-9E68-46D8-BEA2-94934A871992}" type="slidenum">
              <a:rPr lang="en-US" smtClean="0"/>
              <a:pPr lvl="0"/>
              <a:t>‹#›</a:t>
            </a:fld>
            <a:endParaRPr lang="en-US"/>
          </a:p>
        </p:txBody>
      </p:sp>
    </p:spTree>
    <p:extLst>
      <p:ext uri="{BB962C8B-B14F-4D97-AF65-F5344CB8AC3E}">
        <p14:creationId xmlns:p14="http://schemas.microsoft.com/office/powerpoint/2010/main" val="3532175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pPr lvl="0"/>
            <a:fld id="{F9C0A70D-56F4-4476-9270-7DEF40EF1DF0}" type="datetime1">
              <a:rPr lang="en-US" smtClean="0"/>
              <a:pPr lvl="0"/>
              <a:t>5/20/2016</a:t>
            </a:fld>
            <a:endParaRPr lang="en-US"/>
          </a:p>
        </p:txBody>
      </p:sp>
      <p:sp>
        <p:nvSpPr>
          <p:cNvPr id="3" name="KSO_FT"/>
          <p:cNvSpPr>
            <a:spLocks noGrp="1"/>
          </p:cNvSpPr>
          <p:nvPr>
            <p:ph type="ftr" sz="quarter" idx="11"/>
          </p:nvPr>
        </p:nvSpPr>
        <p:spPr/>
        <p:txBody>
          <a:bodyPr/>
          <a:lstStyle/>
          <a:p>
            <a:pPr lvl="0"/>
            <a:endParaRPr lang="en-US"/>
          </a:p>
        </p:txBody>
      </p:sp>
      <p:sp>
        <p:nvSpPr>
          <p:cNvPr id="4" name="KSO_FN"/>
          <p:cNvSpPr>
            <a:spLocks noGrp="1"/>
          </p:cNvSpPr>
          <p:nvPr>
            <p:ph type="sldNum" sz="quarter" idx="12"/>
          </p:nvPr>
        </p:nvSpPr>
        <p:spPr/>
        <p:txBody>
          <a:bodyPr/>
          <a:lstStyle/>
          <a:p>
            <a:pPr lvl="0"/>
            <a:fld id="{91AA14C2-9E68-46D8-BEA2-94934A871992}" type="slidenum">
              <a:rPr lang="en-US" smtClean="0"/>
              <a:pPr lvl="0"/>
              <a:t>‹#›</a:t>
            </a:fld>
            <a:endParaRPr lang="en-US"/>
          </a:p>
        </p:txBody>
      </p:sp>
    </p:spTree>
    <p:extLst>
      <p:ext uri="{BB962C8B-B14F-4D97-AF65-F5344CB8AC3E}">
        <p14:creationId xmlns:p14="http://schemas.microsoft.com/office/powerpoint/2010/main" val="1038622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858443" y="533402"/>
            <a:ext cx="2949178"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4115992" y="1063630"/>
            <a:ext cx="462915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858443" y="2133602"/>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pPr lvl="0"/>
            <a:fld id="{F9C0A70D-56F4-4476-9270-7DEF40EF1DF0}" type="datetime1">
              <a:rPr lang="en-US" smtClean="0"/>
              <a:pPr lvl="0"/>
              <a:t>5/20/2016</a:t>
            </a:fld>
            <a:endParaRPr lang="en-US"/>
          </a:p>
        </p:txBody>
      </p:sp>
      <p:sp>
        <p:nvSpPr>
          <p:cNvPr id="6" name="KSO_FT"/>
          <p:cNvSpPr>
            <a:spLocks noGrp="1"/>
          </p:cNvSpPr>
          <p:nvPr>
            <p:ph type="ftr" sz="quarter" idx="11"/>
          </p:nvPr>
        </p:nvSpPr>
        <p:spPr/>
        <p:txBody>
          <a:bodyPr/>
          <a:lstStyle/>
          <a:p>
            <a:pPr lvl="0"/>
            <a:endParaRPr lang="en-US"/>
          </a:p>
        </p:txBody>
      </p:sp>
      <p:sp>
        <p:nvSpPr>
          <p:cNvPr id="7" name="KSO_FN"/>
          <p:cNvSpPr>
            <a:spLocks noGrp="1"/>
          </p:cNvSpPr>
          <p:nvPr>
            <p:ph type="sldNum" sz="quarter" idx="12"/>
          </p:nvPr>
        </p:nvSpPr>
        <p:spPr/>
        <p:txBody>
          <a:bodyPr/>
          <a:lstStyle/>
          <a:p>
            <a:pPr lvl="0"/>
            <a:fld id="{91AA14C2-9E68-46D8-BEA2-94934A871992}" type="slidenum">
              <a:rPr lang="en-US" smtClean="0"/>
              <a:pPr lvl="0"/>
              <a:t>‹#›</a:t>
            </a:fld>
            <a:endParaRPr lang="en-US"/>
          </a:p>
        </p:txBody>
      </p:sp>
    </p:spTree>
    <p:extLst>
      <p:ext uri="{BB962C8B-B14F-4D97-AF65-F5344CB8AC3E}">
        <p14:creationId xmlns:p14="http://schemas.microsoft.com/office/powerpoint/2010/main" val="1446932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4082125" y="987428"/>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934644"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pPr lvl="0"/>
            <a:fld id="{F9C0A70D-56F4-4476-9270-7DEF40EF1DF0}" type="datetime1">
              <a:rPr lang="en-US" smtClean="0"/>
              <a:pPr lvl="0"/>
              <a:t>5/20/2016</a:t>
            </a:fld>
            <a:endParaRPr lang="en-US"/>
          </a:p>
        </p:txBody>
      </p:sp>
      <p:sp>
        <p:nvSpPr>
          <p:cNvPr id="6" name="KSO_FT"/>
          <p:cNvSpPr>
            <a:spLocks noGrp="1"/>
          </p:cNvSpPr>
          <p:nvPr>
            <p:ph type="ftr" sz="quarter" idx="11"/>
          </p:nvPr>
        </p:nvSpPr>
        <p:spPr/>
        <p:txBody>
          <a:bodyPr/>
          <a:lstStyle/>
          <a:p>
            <a:pPr lvl="0"/>
            <a:endParaRPr lang="en-US"/>
          </a:p>
        </p:txBody>
      </p:sp>
      <p:sp>
        <p:nvSpPr>
          <p:cNvPr id="7" name="KSO_FN"/>
          <p:cNvSpPr>
            <a:spLocks noGrp="1"/>
          </p:cNvSpPr>
          <p:nvPr>
            <p:ph type="sldNum" sz="quarter" idx="12"/>
          </p:nvPr>
        </p:nvSpPr>
        <p:spPr/>
        <p:txBody>
          <a:bodyPr/>
          <a:lstStyle/>
          <a:p>
            <a:pPr lvl="0"/>
            <a:fld id="{91AA14C2-9E68-46D8-BEA2-94934A871992}" type="slidenum">
              <a:rPr lang="en-US" smtClean="0"/>
              <a:pPr lvl="0"/>
              <a:t>‹#›</a:t>
            </a:fld>
            <a:endParaRPr lang="en-US"/>
          </a:p>
        </p:txBody>
      </p:sp>
    </p:spTree>
    <p:extLst>
      <p:ext uri="{BB962C8B-B14F-4D97-AF65-F5344CB8AC3E}">
        <p14:creationId xmlns:p14="http://schemas.microsoft.com/office/powerpoint/2010/main" val="1484361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组合 6"/>
          <p:cNvGrpSpPr/>
          <p:nvPr/>
        </p:nvGrpSpPr>
        <p:grpSpPr>
          <a:xfrm>
            <a:off x="0" y="0"/>
            <a:ext cx="9144000" cy="6870700"/>
            <a:chOff x="0" y="0"/>
            <a:chExt cx="9144000" cy="6870700"/>
          </a:xfrm>
        </p:grpSpPr>
        <p:sp>
          <p:nvSpPr>
            <p:cNvPr id="8" name="矩形 7"/>
            <p:cNvSpPr/>
            <p:nvPr userDrawn="1"/>
          </p:nvSpPr>
          <p:spPr>
            <a:xfrm>
              <a:off x="0" y="0"/>
              <a:ext cx="9144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0" y="6677025"/>
              <a:ext cx="9144000" cy="193675"/>
              <a:chOff x="0" y="6741384"/>
              <a:chExt cx="12180336" cy="144000"/>
            </a:xfrm>
          </p:grpSpPr>
          <p:sp>
            <p:nvSpPr>
              <p:cNvPr id="11" name="矩形 10"/>
              <p:cNvSpPr/>
              <p:nvPr userDrawn="1"/>
            </p:nvSpPr>
            <p:spPr>
              <a:xfrm>
                <a:off x="0" y="6741384"/>
                <a:ext cx="3060000" cy="144000"/>
              </a:xfrm>
              <a:prstGeom prst="rect">
                <a:avLst/>
              </a:prstGeom>
              <a:solidFill>
                <a:srgbClr val="ADB6C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2" name="矩形 11"/>
              <p:cNvSpPr/>
              <p:nvPr userDrawn="1"/>
            </p:nvSpPr>
            <p:spPr>
              <a:xfrm>
                <a:off x="3048112" y="6741384"/>
                <a:ext cx="3036000" cy="144000"/>
              </a:xfrm>
              <a:prstGeom prst="rect">
                <a:avLst/>
              </a:prstGeom>
              <a:solidFill>
                <a:srgbClr val="087A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3" name="矩形 12"/>
              <p:cNvSpPr/>
              <p:nvPr userDrawn="1"/>
            </p:nvSpPr>
            <p:spPr>
              <a:xfrm>
                <a:off x="6072224" y="6741384"/>
                <a:ext cx="3060000" cy="144000"/>
              </a:xfrm>
              <a:prstGeom prst="rect">
                <a:avLst/>
              </a:prstGeom>
              <a:solidFill>
                <a:srgbClr val="CBD1D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4" name="矩形 13"/>
              <p:cNvSpPr/>
              <p:nvPr userDrawn="1"/>
            </p:nvSpPr>
            <p:spPr>
              <a:xfrm>
                <a:off x="9120336" y="6741384"/>
                <a:ext cx="3060000" cy="144000"/>
              </a:xfrm>
              <a:prstGeom prst="rect">
                <a:avLst/>
              </a:prstGeom>
              <a:solidFill>
                <a:srgbClr val="2A323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grpSp>
      <p:sp>
        <p:nvSpPr>
          <p:cNvPr id="4" name="KSO_FD"/>
          <p:cNvSpPr>
            <a:spLocks noGrp="1"/>
          </p:cNvSpPr>
          <p:nvPr>
            <p:ph type="dt" sz="half" idx="2"/>
          </p:nvPr>
        </p:nvSpPr>
        <p:spPr>
          <a:xfrm>
            <a:off x="628650" y="6451603"/>
            <a:ext cx="2057400" cy="365125"/>
          </a:xfrm>
          <a:prstGeom prst="rect">
            <a:avLst/>
          </a:prstGeom>
        </p:spPr>
        <p:txBody>
          <a:bodyPr vert="horz" lIns="91440" tIns="45720" rIns="91440" bIns="45720" rtlCol="0" anchor="ctr"/>
          <a:lstStyle>
            <a:lvl1pPr algn="l">
              <a:defRPr sz="1200">
                <a:solidFill>
                  <a:schemeClr val="tx1"/>
                </a:solidFill>
              </a:defRPr>
            </a:lvl1pPr>
          </a:lstStyle>
          <a:p>
            <a:pPr lvl="0"/>
            <a:fld id="{F9C0A70D-56F4-4476-9270-7DEF40EF1DF0}" type="datetime1">
              <a:rPr lang="en-US" smtClean="0"/>
              <a:pPr lvl="0"/>
              <a:t>5/20/2016</a:t>
            </a:fld>
            <a:endParaRPr lang="en-US"/>
          </a:p>
        </p:txBody>
      </p:sp>
      <p:sp>
        <p:nvSpPr>
          <p:cNvPr id="5" name="KSO_FT"/>
          <p:cNvSpPr>
            <a:spLocks noGrp="1"/>
          </p:cNvSpPr>
          <p:nvPr>
            <p:ph type="ftr" sz="quarter" idx="3"/>
          </p:nvPr>
        </p:nvSpPr>
        <p:spPr>
          <a:xfrm>
            <a:off x="3028950" y="6451603"/>
            <a:ext cx="3086100" cy="365125"/>
          </a:xfrm>
          <a:prstGeom prst="rect">
            <a:avLst/>
          </a:prstGeom>
        </p:spPr>
        <p:txBody>
          <a:bodyPr vert="horz" lIns="91440" tIns="45720" rIns="91440" bIns="45720" rtlCol="0" anchor="ctr"/>
          <a:lstStyle>
            <a:lvl1pPr algn="ctr">
              <a:defRPr sz="1200">
                <a:solidFill>
                  <a:schemeClr val="tx1"/>
                </a:solidFill>
              </a:defRPr>
            </a:lvl1pPr>
          </a:lstStyle>
          <a:p>
            <a:pPr lvl="0"/>
            <a:endParaRPr lang="en-US"/>
          </a:p>
        </p:txBody>
      </p:sp>
      <p:sp>
        <p:nvSpPr>
          <p:cNvPr id="6" name="KSO_FN"/>
          <p:cNvSpPr>
            <a:spLocks noGrp="1"/>
          </p:cNvSpPr>
          <p:nvPr>
            <p:ph type="sldNum" sz="quarter" idx="4"/>
          </p:nvPr>
        </p:nvSpPr>
        <p:spPr>
          <a:xfrm>
            <a:off x="6457950" y="6451603"/>
            <a:ext cx="2057400" cy="365125"/>
          </a:xfrm>
          <a:prstGeom prst="rect">
            <a:avLst/>
          </a:prstGeom>
        </p:spPr>
        <p:txBody>
          <a:bodyPr vert="horz" lIns="91440" tIns="45720" rIns="91440" bIns="45720" rtlCol="0" anchor="ctr"/>
          <a:lstStyle>
            <a:lvl1pPr algn="r">
              <a:defRPr sz="1200">
                <a:solidFill>
                  <a:schemeClr val="tx1"/>
                </a:solidFill>
              </a:defRPr>
            </a:lvl1pPr>
          </a:lstStyle>
          <a:p>
            <a:pPr lvl="0"/>
            <a:fld id="{91AA14C2-9E68-46D8-BEA2-94934A871992}" type="slidenum">
              <a:rPr lang="en-US" smtClean="0"/>
              <a:pPr lvl="0"/>
              <a:t>‹#›</a:t>
            </a:fld>
            <a:endParaRPr lang="en-US"/>
          </a:p>
        </p:txBody>
      </p:sp>
      <p:sp>
        <p:nvSpPr>
          <p:cNvPr id="3" name="KSO_BC1"/>
          <p:cNvSpPr>
            <a:spLocks noGrp="1"/>
          </p:cNvSpPr>
          <p:nvPr>
            <p:ph type="body" idx="1"/>
          </p:nvPr>
        </p:nvSpPr>
        <p:spPr>
          <a:xfrm>
            <a:off x="370936" y="1121434"/>
            <a:ext cx="8436634" cy="531198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370936" y="166056"/>
            <a:ext cx="8436635" cy="641842"/>
          </a:xfrm>
          <a:prstGeom prst="rect">
            <a:avLst/>
          </a:prstGeom>
          <a:effectLst>
            <a:glow rad="139700">
              <a:schemeClr val="accent2">
                <a:satMod val="175000"/>
                <a:alpha val="40000"/>
              </a:schemeClr>
            </a:glow>
          </a:effectLst>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64038595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panose="05000000000000000000" pitchFamily="2" charset="2"/>
        <a:buChar char="n"/>
        <a:defRPr lang="zh-CN" altLang="en-US" sz="2400" b="1"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600" b="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tags" Target="../tags/tag53.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5" Type="http://schemas.openxmlformats.org/officeDocument/2006/relationships/slideLayout" Target="../slideLayouts/slideLayout7.xml"/><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 Target="slide48.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 Target="slide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slideLayout" Target="../slideLayouts/slideLayout7.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 Target="slide6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png"/><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slideLayout" Target="../slideLayouts/slideLayout7.xml"/><Relationship Id="rId5" Type="http://schemas.openxmlformats.org/officeDocument/2006/relationships/tags" Target="../tags/tag16.xml"/><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4.png"/><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tags" Target="../tags/tag29.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slide" Target="slide3.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slideLayout" Target="../slideLayouts/slideLayout7.xml"/><Relationship Id="rId5" Type="http://schemas.openxmlformats.org/officeDocument/2006/relationships/tags" Target="../tags/tag26.xml"/><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slide" Target="slide48.xml"/><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slide" Target="slide3.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slideLayout" Target="../slideLayouts/slideLayout7.xml"/><Relationship Id="rId5" Type="http://schemas.openxmlformats.org/officeDocument/2006/relationships/tags" Target="../tags/tag36.xml"/><Relationship Id="rId10" Type="http://schemas.openxmlformats.org/officeDocument/2006/relationships/tags" Target="../tags/tag41.xml"/><Relationship Id="rId4" Type="http://schemas.openxmlformats.org/officeDocument/2006/relationships/tags" Target="../tags/tag35.xml"/><Relationship Id="rId9" Type="http://schemas.openxmlformats.org/officeDocument/2006/relationships/tags" Target="../tags/tag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46.jpg"/><Relationship Id="rId13" Type="http://schemas.openxmlformats.org/officeDocument/2006/relationships/image" Target="../media/image51.jpg"/><Relationship Id="rId3" Type="http://schemas.openxmlformats.org/officeDocument/2006/relationships/image" Target="../media/image41.jpg"/><Relationship Id="rId7" Type="http://schemas.openxmlformats.org/officeDocument/2006/relationships/image" Target="../media/image45.jpg"/><Relationship Id="rId12" Type="http://schemas.openxmlformats.org/officeDocument/2006/relationships/image" Target="../media/image50.jp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4.jpg"/><Relationship Id="rId11" Type="http://schemas.openxmlformats.org/officeDocument/2006/relationships/image" Target="../media/image49.jpg"/><Relationship Id="rId5" Type="http://schemas.openxmlformats.org/officeDocument/2006/relationships/image" Target="../media/image43.jpg"/><Relationship Id="rId10" Type="http://schemas.openxmlformats.org/officeDocument/2006/relationships/image" Target="../media/image48.jpg"/><Relationship Id="rId4" Type="http://schemas.openxmlformats.org/officeDocument/2006/relationships/image" Target="../media/image42.jpg"/><Relationship Id="rId9" Type="http://schemas.openxmlformats.org/officeDocument/2006/relationships/image" Target="../media/image47.jpg"/><Relationship Id="rId14" Type="http://schemas.openxmlformats.org/officeDocument/2006/relationships/image" Target="../media/image52.jp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5967" y="3781192"/>
            <a:ext cx="3155062" cy="1928093"/>
          </a:xfrm>
          <a:prstGeom prst="rect">
            <a:avLst/>
          </a:prstGeom>
          <a:blipFill dpi="0" rotWithShape="1">
            <a:blip r:embed="rId4">
              <a:alphaModFix amt="0"/>
            </a:blip>
            <a:srcRect/>
            <a:tile tx="0" ty="0" sx="100000" sy="100000" flip="none" algn="tl"/>
          </a:blipFill>
        </p:spPr>
      </p:pic>
      <p:sp>
        <p:nvSpPr>
          <p:cNvPr id="2" name="标题 1"/>
          <p:cNvSpPr>
            <a:spLocks noGrp="1"/>
          </p:cNvSpPr>
          <p:nvPr>
            <p:ph type="title"/>
          </p:nvPr>
        </p:nvSpPr>
        <p:spPr/>
        <p:txBody>
          <a:bodyPr/>
          <a:lstStyle/>
          <a:p>
            <a:r>
              <a:rPr lang="en-US" dirty="0" smtClean="0">
                <a:solidFill>
                  <a:srgbClr val="1A1D1F"/>
                </a:solidFill>
              </a:rPr>
              <a:t>CSS </a:t>
            </a:r>
            <a:r>
              <a:rPr lang="en-US" dirty="0" smtClean="0">
                <a:solidFill>
                  <a:srgbClr val="1A1D1F"/>
                </a:solidFill>
              </a:rPr>
              <a:t>Tutorials</a:t>
            </a:r>
            <a:endParaRPr lang="en-US" dirty="0">
              <a:solidFill>
                <a:srgbClr val="1A1D1F"/>
              </a:solidFill>
            </a:endParaRPr>
          </a:p>
        </p:txBody>
      </p:sp>
      <p:sp>
        <p:nvSpPr>
          <p:cNvPr id="3" name="副标题 2"/>
          <p:cNvSpPr>
            <a:spLocks noGrp="1"/>
          </p:cNvSpPr>
          <p:nvPr>
            <p:ph type="subTitle" idx="1"/>
          </p:nvPr>
        </p:nvSpPr>
        <p:spPr/>
        <p:txBody>
          <a:bodyPr/>
          <a:lstStyle/>
          <a:p>
            <a:r>
              <a:rPr lang="en-US" dirty="0" smtClean="0">
                <a:solidFill>
                  <a:srgbClr val="097FC8"/>
                </a:solidFill>
              </a:rPr>
              <a:t>WEB DEVELOPMENT</a:t>
            </a:r>
            <a:endParaRPr lang="en-US" dirty="0">
              <a:solidFill>
                <a:srgbClr val="097FC8"/>
              </a:solidFill>
            </a:endParaRPr>
          </a:p>
        </p:txBody>
      </p:sp>
    </p:spTree>
    <p:extLst>
      <p:ext uri="{BB962C8B-B14F-4D97-AF65-F5344CB8AC3E}">
        <p14:creationId xmlns:p14="http://schemas.microsoft.com/office/powerpoint/2010/main" val="30202516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36720" y="-14581"/>
            <a:ext cx="7620000" cy="1143000"/>
          </a:xfrm>
        </p:spPr>
        <p:txBody>
          <a:bodyPr/>
          <a:lstStyle/>
          <a:p>
            <a:pPr lvl="0"/>
            <a:r>
              <a:rPr lang="en-US" sz="4800" dirty="0"/>
              <a:t>Advantages</a:t>
            </a:r>
          </a:p>
        </p:txBody>
      </p:sp>
      <p:sp>
        <p:nvSpPr>
          <p:cNvPr id="3" name="Rectangle 4"/>
          <p:cNvSpPr/>
          <p:nvPr/>
        </p:nvSpPr>
        <p:spPr>
          <a:xfrm>
            <a:off x="810000" y="1637640"/>
            <a:ext cx="7855920" cy="4996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pPr>
            <a:endParaRPr lang="en-US" sz="2800" b="0" i="0" u="none" strike="noStrike" kern="1200" spc="0">
              <a:ln>
                <a:noFill/>
              </a:ln>
              <a:solidFill>
                <a:srgbClr val="000000"/>
              </a:solidFill>
              <a:latin typeface="Calibri" pitchFamily="18"/>
              <a:ea typeface="Microsoft YaHei" pitchFamily="2"/>
              <a:cs typeface="Mangal" pitchFamily="2"/>
            </a:endParaRPr>
          </a:p>
          <a:p>
            <a:pPr marL="0" marR="0" lvl="0" indent="0" algn="l" rtl="0" hangingPunct="1">
              <a:lnSpc>
                <a:spcPct val="100000"/>
              </a:lnSpc>
              <a:spcBef>
                <a:spcPts val="0"/>
              </a:spcBef>
              <a:spcAft>
                <a:spcPts val="0"/>
              </a:spcAft>
              <a:buNone/>
              <a:tabLst/>
            </a:pPr>
            <a:r>
              <a:rPr lang="en-US" sz="2200" b="0" i="0" u="none" strike="noStrike" kern="1200" spc="0">
                <a:ln>
                  <a:noFill/>
                </a:ln>
                <a:solidFill>
                  <a:srgbClr val="000000"/>
                </a:solidFill>
                <a:latin typeface="Calibri" pitchFamily="18"/>
                <a:ea typeface="Microsoft YaHei" pitchFamily="2"/>
                <a:cs typeface="Mangal" pitchFamily="2"/>
              </a:rPr>
              <a:t> </a:t>
            </a:r>
          </a:p>
          <a:p>
            <a:pPr marL="0" marR="0" lvl="0" indent="0" algn="l" rtl="0" hangingPunct="1">
              <a:lnSpc>
                <a:spcPct val="100000"/>
              </a:lnSpc>
              <a:spcBef>
                <a:spcPts val="0"/>
              </a:spcBef>
              <a:spcAft>
                <a:spcPts val="0"/>
              </a:spcAft>
              <a:buNone/>
              <a:tabLst/>
            </a:pPr>
            <a:endParaRPr lang="en-US" sz="2800" b="0" i="0" u="none" strike="noStrike" kern="1200" spc="0">
              <a:ln>
                <a:noFill/>
              </a:ln>
              <a:solidFill>
                <a:srgbClr val="000000"/>
              </a:solidFill>
              <a:latin typeface="Calibri" pitchFamily="18"/>
              <a:ea typeface="Microsoft YaHei" pitchFamily="2"/>
              <a:cs typeface="Mangal" pitchFamily="2"/>
            </a:endParaRPr>
          </a:p>
          <a:p>
            <a:pPr marL="0" marR="0" lvl="0" indent="0" algn="l" rtl="0" hangingPunct="1">
              <a:lnSpc>
                <a:spcPct val="100000"/>
              </a:lnSpc>
              <a:spcBef>
                <a:spcPts val="0"/>
              </a:spcBef>
              <a:spcAft>
                <a:spcPts val="0"/>
              </a:spcAft>
              <a:buNone/>
              <a:tabLst/>
            </a:pPr>
            <a:endParaRPr lang="en-US" sz="2800" b="0" i="0" u="none" strike="noStrike" kern="1200" spc="0">
              <a:ln>
                <a:noFill/>
              </a:ln>
              <a:solidFill>
                <a:srgbClr val="000000"/>
              </a:solidFill>
              <a:latin typeface="Calibri" pitchFamily="18"/>
              <a:ea typeface="Microsoft YaHei" pitchFamily="2"/>
              <a:cs typeface="Mangal" pitchFamily="2"/>
            </a:endParaRPr>
          </a:p>
        </p:txBody>
      </p:sp>
      <p:sp>
        <p:nvSpPr>
          <p:cNvPr id="4" name="TextBox 3"/>
          <p:cNvSpPr txBox="1"/>
          <p:nvPr/>
        </p:nvSpPr>
        <p:spPr>
          <a:xfrm>
            <a:off x="914400" y="1737359"/>
            <a:ext cx="2308879" cy="372687"/>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1" i="0" u="none" strike="noStrike" kern="1200" dirty="0">
                <a:ln>
                  <a:noFill/>
                </a:ln>
                <a:latin typeface="Candara" panose="020E0502030303020204" pitchFamily="34" charset="0"/>
                <a:ea typeface="Microsoft YaHei" pitchFamily="2"/>
                <a:cs typeface="Mangal" pitchFamily="2"/>
              </a:rPr>
              <a:t>Site-wide consistency</a:t>
            </a:r>
          </a:p>
        </p:txBody>
      </p:sp>
      <p:sp>
        <p:nvSpPr>
          <p:cNvPr id="5" name="TextBox 4"/>
          <p:cNvSpPr txBox="1"/>
          <p:nvPr/>
        </p:nvSpPr>
        <p:spPr>
          <a:xfrm>
            <a:off x="914400" y="2194560"/>
            <a:ext cx="7450030" cy="1781726"/>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When CSS is used effectively, in terms of inheritance and "cascading," </a:t>
            </a:r>
            <a:r>
              <a:rPr lang="en-US" sz="1800" b="0" i="0" u="none" strike="noStrike" kern="1200" dirty="0" smtClean="0">
                <a:ln>
                  <a:noFill/>
                </a:ln>
                <a:latin typeface="Candara" panose="020E0502030303020204" pitchFamily="34" charset="0"/>
                <a:ea typeface="Microsoft YaHei" pitchFamily="2"/>
                <a:cs typeface="Mangal" pitchFamily="2"/>
              </a:rPr>
              <a:t/>
            </a:r>
            <a:br>
              <a:rPr lang="en-US" sz="1800" b="0" i="0" u="none" strike="noStrike" kern="1200" dirty="0" smtClean="0">
                <a:ln>
                  <a:noFill/>
                </a:ln>
                <a:latin typeface="Candara" panose="020E0502030303020204" pitchFamily="34" charset="0"/>
                <a:ea typeface="Microsoft YaHei" pitchFamily="2"/>
                <a:cs typeface="Mangal" pitchFamily="2"/>
              </a:rPr>
            </a:br>
            <a:r>
              <a:rPr lang="en-US" sz="1800" b="0" i="0" u="none" strike="noStrike" kern="1200" dirty="0" smtClean="0">
                <a:ln>
                  <a:noFill/>
                </a:ln>
                <a:latin typeface="Candara" panose="020E0502030303020204" pitchFamily="34" charset="0"/>
                <a:ea typeface="Microsoft YaHei" pitchFamily="2"/>
                <a:cs typeface="Mangal" pitchFamily="2"/>
              </a:rPr>
              <a:t>a </a:t>
            </a:r>
            <a:r>
              <a:rPr lang="en-US" sz="1800" b="0" i="0" u="none" strike="noStrike" kern="1200" dirty="0">
                <a:ln>
                  <a:noFill/>
                </a:ln>
                <a:latin typeface="Candara" panose="020E0502030303020204" pitchFamily="34" charset="0"/>
                <a:ea typeface="Microsoft YaHei" pitchFamily="2"/>
                <a:cs typeface="Mangal" pitchFamily="2"/>
              </a:rPr>
              <a:t>global style sheet can be used to affect and style elements site-wide. </a:t>
            </a:r>
            <a:r>
              <a:rPr lang="en-US" sz="1800" b="0" i="0" u="none" strike="noStrike" kern="1200" dirty="0" smtClean="0">
                <a:ln>
                  <a:noFill/>
                </a:ln>
                <a:latin typeface="Candara" panose="020E0502030303020204" pitchFamily="34" charset="0"/>
                <a:ea typeface="Microsoft YaHei" pitchFamily="2"/>
                <a:cs typeface="Mangal" pitchFamily="2"/>
              </a:rPr>
              <a:t/>
            </a:r>
            <a:br>
              <a:rPr lang="en-US" sz="1800" b="0" i="0" u="none" strike="noStrike" kern="1200" dirty="0" smtClean="0">
                <a:ln>
                  <a:noFill/>
                </a:ln>
                <a:latin typeface="Candara" panose="020E0502030303020204" pitchFamily="34" charset="0"/>
                <a:ea typeface="Microsoft YaHei" pitchFamily="2"/>
                <a:cs typeface="Mangal" pitchFamily="2"/>
              </a:rPr>
            </a:br>
            <a:r>
              <a:rPr lang="en-US" sz="1800" b="0" i="0" u="none" strike="noStrike" kern="1200" dirty="0" smtClean="0">
                <a:ln>
                  <a:noFill/>
                </a:ln>
                <a:latin typeface="Candara" panose="020E0502030303020204" pitchFamily="34" charset="0"/>
                <a:ea typeface="Microsoft YaHei" pitchFamily="2"/>
                <a:cs typeface="Mangal" pitchFamily="2"/>
              </a:rPr>
              <a:t>If </a:t>
            </a:r>
            <a:r>
              <a:rPr lang="en-US" sz="1800" b="0" i="0" u="none" strike="noStrike" kern="1200" dirty="0">
                <a:ln>
                  <a:noFill/>
                </a:ln>
                <a:latin typeface="Candara" panose="020E0502030303020204" pitchFamily="34" charset="0"/>
                <a:ea typeface="Microsoft YaHei" pitchFamily="2"/>
                <a:cs typeface="Mangal" pitchFamily="2"/>
              </a:rPr>
              <a:t>the situation arises that the styling of the elements should need to be </a:t>
            </a:r>
            <a:endParaRPr lang="en-US" sz="1800" b="0" i="0" u="none" strike="noStrike" kern="1200" dirty="0" smtClean="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smtClean="0">
                <a:ln>
                  <a:noFill/>
                </a:ln>
                <a:latin typeface="Candara" panose="020E0502030303020204" pitchFamily="34" charset="0"/>
                <a:ea typeface="Microsoft YaHei" pitchFamily="2"/>
                <a:cs typeface="Mangal" pitchFamily="2"/>
              </a:rPr>
              <a:t>changed or </a:t>
            </a:r>
            <a:r>
              <a:rPr lang="en-US" sz="1800" b="0" i="0" u="none" strike="noStrike" kern="1200" dirty="0">
                <a:ln>
                  <a:noFill/>
                </a:ln>
                <a:latin typeface="Candara" panose="020E0502030303020204" pitchFamily="34" charset="0"/>
                <a:ea typeface="Microsoft YaHei" pitchFamily="2"/>
                <a:cs typeface="Mangal" pitchFamily="2"/>
              </a:rPr>
              <a:t>adjusted, these changes can be made by editing rules in the </a:t>
            </a:r>
            <a:r>
              <a:rPr lang="en-US" sz="1800" b="0" i="0" u="none" strike="noStrike" kern="1200" dirty="0" smtClean="0">
                <a:ln>
                  <a:noFill/>
                </a:ln>
                <a:latin typeface="Candara" panose="020E0502030303020204" pitchFamily="34" charset="0"/>
                <a:ea typeface="Microsoft YaHei" pitchFamily="2"/>
                <a:cs typeface="Mangal" pitchFamily="2"/>
              </a:rPr>
              <a:t/>
            </a:r>
            <a:br>
              <a:rPr lang="en-US" sz="1800" b="0" i="0" u="none" strike="noStrike" kern="1200" dirty="0" smtClean="0">
                <a:ln>
                  <a:noFill/>
                </a:ln>
                <a:latin typeface="Candara" panose="020E0502030303020204" pitchFamily="34" charset="0"/>
                <a:ea typeface="Microsoft YaHei" pitchFamily="2"/>
                <a:cs typeface="Mangal" pitchFamily="2"/>
              </a:rPr>
            </a:br>
            <a:r>
              <a:rPr lang="en-US" sz="1800" b="0" i="0" u="none" strike="noStrike" kern="1200" dirty="0" smtClean="0">
                <a:ln>
                  <a:noFill/>
                </a:ln>
                <a:latin typeface="Candara" panose="020E0502030303020204" pitchFamily="34" charset="0"/>
                <a:ea typeface="Microsoft YaHei" pitchFamily="2"/>
                <a:cs typeface="Mangal" pitchFamily="2"/>
              </a:rPr>
              <a:t>global </a:t>
            </a:r>
            <a:r>
              <a:rPr lang="en-US" sz="1800" b="0" i="0" u="none" strike="noStrike" kern="1200" dirty="0">
                <a:ln>
                  <a:noFill/>
                </a:ln>
                <a:latin typeface="Candara" panose="020E0502030303020204" pitchFamily="34" charset="0"/>
                <a:ea typeface="Microsoft YaHei" pitchFamily="2"/>
                <a:cs typeface="Mangal" pitchFamily="2"/>
              </a:rPr>
              <a:t>style sheet. Before CSS, this sort of maintenance was more difficult, </a:t>
            </a:r>
            <a:r>
              <a:rPr lang="en-US" sz="1800" b="0" i="0" u="none" strike="noStrike" kern="1200" dirty="0" smtClean="0">
                <a:ln>
                  <a:noFill/>
                </a:ln>
                <a:latin typeface="Candara" panose="020E0502030303020204" pitchFamily="34" charset="0"/>
                <a:ea typeface="Microsoft YaHei" pitchFamily="2"/>
                <a:cs typeface="Mangal" pitchFamily="2"/>
              </a:rPr>
              <a:t/>
            </a:r>
            <a:br>
              <a:rPr lang="en-US" sz="1800" b="0" i="0" u="none" strike="noStrike" kern="1200" dirty="0" smtClean="0">
                <a:ln>
                  <a:noFill/>
                </a:ln>
                <a:latin typeface="Candara" panose="020E0502030303020204" pitchFamily="34" charset="0"/>
                <a:ea typeface="Microsoft YaHei" pitchFamily="2"/>
                <a:cs typeface="Mangal" pitchFamily="2"/>
              </a:rPr>
            </a:br>
            <a:r>
              <a:rPr lang="en-US" sz="1800" b="0" i="0" u="none" strike="noStrike" kern="1200" dirty="0" smtClean="0">
                <a:ln>
                  <a:noFill/>
                </a:ln>
                <a:latin typeface="Candara" panose="020E0502030303020204" pitchFamily="34" charset="0"/>
                <a:ea typeface="Microsoft YaHei" pitchFamily="2"/>
                <a:cs typeface="Mangal" pitchFamily="2"/>
              </a:rPr>
              <a:t>expensive </a:t>
            </a:r>
            <a:r>
              <a:rPr lang="en-US" sz="1800" b="0" i="0" u="none" strike="noStrike" kern="1200" dirty="0">
                <a:ln>
                  <a:noFill/>
                </a:ln>
                <a:latin typeface="Candara" panose="020E0502030303020204" pitchFamily="34" charset="0"/>
                <a:ea typeface="Microsoft YaHei" pitchFamily="2"/>
                <a:cs typeface="Mangal" pitchFamily="2"/>
              </a:rPr>
              <a:t>and time-consuming.</a:t>
            </a:r>
          </a:p>
        </p:txBody>
      </p:sp>
      <p:sp>
        <p:nvSpPr>
          <p:cNvPr id="6" name="TextBox 5"/>
          <p:cNvSpPr txBox="1"/>
          <p:nvPr/>
        </p:nvSpPr>
        <p:spPr>
          <a:xfrm>
            <a:off x="897839" y="4040279"/>
            <a:ext cx="2612103" cy="372687"/>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1" i="0" u="none" strike="noStrike" kern="1200" dirty="0">
                <a:ln>
                  <a:noFill/>
                </a:ln>
                <a:latin typeface="Candara" panose="020E0502030303020204" pitchFamily="34" charset="0"/>
                <a:ea typeface="Microsoft YaHei" pitchFamily="2"/>
                <a:cs typeface="Mangal" pitchFamily="2"/>
              </a:rPr>
              <a:t>CSS Saves a Lot of Work!</a:t>
            </a:r>
          </a:p>
        </p:txBody>
      </p:sp>
      <p:sp>
        <p:nvSpPr>
          <p:cNvPr id="7" name="TextBox 6"/>
          <p:cNvSpPr txBox="1"/>
          <p:nvPr/>
        </p:nvSpPr>
        <p:spPr>
          <a:xfrm>
            <a:off x="936720" y="4469040"/>
            <a:ext cx="7837956" cy="1218111"/>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CSS defines HOW HTML elements are to be displayed</a:t>
            </a:r>
            <a:r>
              <a:rPr lang="en-US" sz="1800" b="0" i="0" u="none" strike="noStrike" kern="1200" dirty="0" smtClean="0">
                <a:ln>
                  <a:noFill/>
                </a:ln>
                <a:latin typeface="Candara" panose="020E0502030303020204" pitchFamily="34" charset="0"/>
                <a:ea typeface="Microsoft YaHei" pitchFamily="2"/>
                <a:cs typeface="Mangal" pitchFamily="2"/>
              </a:rPr>
              <a:t>.</a:t>
            </a: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Styles are normally saved in external .</a:t>
            </a:r>
            <a:r>
              <a:rPr lang="en-US" sz="1800" b="0" i="0" u="none" strike="noStrike" kern="1200" dirty="0" err="1">
                <a:ln>
                  <a:noFill/>
                </a:ln>
                <a:latin typeface="Candara" panose="020E0502030303020204" pitchFamily="34" charset="0"/>
                <a:ea typeface="Microsoft YaHei" pitchFamily="2"/>
                <a:cs typeface="Mangal" pitchFamily="2"/>
              </a:rPr>
              <a:t>css</a:t>
            </a:r>
            <a:r>
              <a:rPr lang="en-US" sz="1800" b="0" i="0" u="none" strike="noStrike" kern="1200" dirty="0">
                <a:ln>
                  <a:noFill/>
                </a:ln>
                <a:latin typeface="Candara" panose="020E0502030303020204" pitchFamily="34" charset="0"/>
                <a:ea typeface="Microsoft YaHei" pitchFamily="2"/>
                <a:cs typeface="Mangal" pitchFamily="2"/>
              </a:rPr>
              <a:t> files. External style sheets </a:t>
            </a:r>
            <a:r>
              <a:rPr lang="en-US" sz="1800" b="0" i="0" u="none" strike="noStrike" kern="1200" dirty="0" smtClean="0">
                <a:ln>
                  <a:noFill/>
                </a:ln>
                <a:latin typeface="Candara" panose="020E0502030303020204" pitchFamily="34" charset="0"/>
                <a:ea typeface="Microsoft YaHei" pitchFamily="2"/>
                <a:cs typeface="Mangal" pitchFamily="2"/>
              </a:rPr>
              <a:t/>
            </a:r>
            <a:br>
              <a:rPr lang="en-US" sz="1800" b="0" i="0" u="none" strike="noStrike" kern="1200" dirty="0" smtClean="0">
                <a:ln>
                  <a:noFill/>
                </a:ln>
                <a:latin typeface="Candara" panose="020E0502030303020204" pitchFamily="34" charset="0"/>
                <a:ea typeface="Microsoft YaHei" pitchFamily="2"/>
                <a:cs typeface="Mangal" pitchFamily="2"/>
              </a:rPr>
            </a:br>
            <a:r>
              <a:rPr lang="en-US" sz="1800" b="0" i="0" u="none" strike="noStrike" kern="1200" dirty="0" smtClean="0">
                <a:ln>
                  <a:noFill/>
                </a:ln>
                <a:latin typeface="Candara" panose="020E0502030303020204" pitchFamily="34" charset="0"/>
                <a:ea typeface="Microsoft YaHei" pitchFamily="2"/>
                <a:cs typeface="Mangal" pitchFamily="2"/>
              </a:rPr>
              <a:t>enable </a:t>
            </a:r>
            <a:r>
              <a:rPr lang="en-US" sz="1800" b="0" i="0" u="none" strike="noStrike" kern="1200" dirty="0">
                <a:ln>
                  <a:noFill/>
                </a:ln>
                <a:latin typeface="Candara" panose="020E0502030303020204" pitchFamily="34" charset="0"/>
                <a:ea typeface="Microsoft YaHei" pitchFamily="2"/>
                <a:cs typeface="Mangal" pitchFamily="2"/>
              </a:rPr>
              <a:t>you to change the appearance and layout of all the pages in a Web site, </a:t>
            </a:r>
            <a:r>
              <a:rPr lang="en-US" sz="1800" b="0" i="0" u="none" strike="noStrike" kern="1200" dirty="0" smtClean="0">
                <a:ln>
                  <a:noFill/>
                </a:ln>
                <a:latin typeface="Candara" panose="020E0502030303020204" pitchFamily="34" charset="0"/>
                <a:ea typeface="Microsoft YaHei" pitchFamily="2"/>
                <a:cs typeface="Mangal" pitchFamily="2"/>
              </a:rPr>
              <a:t/>
            </a:r>
            <a:br>
              <a:rPr lang="en-US" sz="1800" b="0" i="0" u="none" strike="noStrike" kern="1200" dirty="0" smtClean="0">
                <a:ln>
                  <a:noFill/>
                </a:ln>
                <a:latin typeface="Candara" panose="020E0502030303020204" pitchFamily="34" charset="0"/>
                <a:ea typeface="Microsoft YaHei" pitchFamily="2"/>
                <a:cs typeface="Mangal" pitchFamily="2"/>
              </a:rPr>
            </a:br>
            <a:r>
              <a:rPr lang="en-US" sz="1800" b="0" i="0" u="none" strike="noStrike" kern="1200" dirty="0" smtClean="0">
                <a:ln>
                  <a:noFill/>
                </a:ln>
                <a:latin typeface="Candara" panose="020E0502030303020204" pitchFamily="34" charset="0"/>
                <a:ea typeface="Microsoft YaHei" pitchFamily="2"/>
                <a:cs typeface="Mangal" pitchFamily="2"/>
              </a:rPr>
              <a:t>just </a:t>
            </a:r>
            <a:r>
              <a:rPr lang="en-US" sz="1800" b="0" i="0" u="none" strike="noStrike" kern="1200" dirty="0">
                <a:ln>
                  <a:noFill/>
                </a:ln>
                <a:latin typeface="Candara" panose="020E0502030303020204" pitchFamily="34" charset="0"/>
                <a:ea typeface="Microsoft YaHei" pitchFamily="2"/>
                <a:cs typeface="Mangal" pitchFamily="2"/>
              </a:rPr>
              <a:t>by editing one single file!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p:nvPr/>
        </p:nvSpPr>
        <p:spPr>
          <a:xfrm>
            <a:off x="807718" y="1714479"/>
            <a:ext cx="7848599" cy="36009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5400" b="0" i="0" u="none" strike="noStrike" cap="none" dirty="0" err="1">
                <a:solidFill>
                  <a:schemeClr val="dk1"/>
                </a:solidFill>
                <a:latin typeface="Candara" panose="020E0502030303020204" pitchFamily="34" charset="0"/>
                <a:ea typeface="Arial"/>
                <a:cs typeface="Arial"/>
                <a:sym typeface="Arial"/>
              </a:rPr>
              <a:t>fea·ture</a:t>
            </a:r>
            <a:r>
              <a:rPr lang="en-US" sz="5400" b="0" i="0" u="none" strike="noStrike" cap="none" dirty="0">
                <a:solidFill>
                  <a:schemeClr val="dk1"/>
                </a:solidFill>
                <a:latin typeface="Candara" panose="020E0502030303020204" pitchFamily="34" charset="0"/>
                <a:ea typeface="Arial"/>
                <a:cs typeface="Arial"/>
                <a:sym typeface="Arial"/>
              </a:rPr>
              <a:t> </a:t>
            </a:r>
            <a:r>
              <a:rPr lang="en-US" sz="5400" b="0" i="0" u="none" strike="noStrike" cap="none" dirty="0" err="1">
                <a:solidFill>
                  <a:schemeClr val="dk1"/>
                </a:solidFill>
                <a:latin typeface="Candara" panose="020E0502030303020204" pitchFamily="34" charset="0"/>
                <a:ea typeface="Arial"/>
                <a:cs typeface="Arial"/>
                <a:sym typeface="Arial"/>
              </a:rPr>
              <a:t>de·tec·tion</a:t>
            </a:r>
            <a:r>
              <a:rPr lang="en-US" sz="5400" b="0" i="0" u="none" strike="noStrike" cap="none" dirty="0">
                <a:solidFill>
                  <a:schemeClr val="dk1"/>
                </a:solidFill>
                <a:latin typeface="Candara" panose="020E0502030303020204" pitchFamily="34" charset="0"/>
                <a:ea typeface="Arial"/>
                <a:cs typeface="Arial"/>
                <a:sym typeface="Arial"/>
              </a:rPr>
              <a:t> </a:t>
            </a:r>
          </a:p>
          <a:p>
            <a:pPr marL="0" marR="0" lvl="0" indent="0" algn="l" rtl="0">
              <a:spcBef>
                <a:spcPts val="0"/>
              </a:spcBef>
              <a:buSzPct val="25000"/>
              <a:buNone/>
            </a:pPr>
            <a:r>
              <a:rPr lang="en-US" sz="5400" b="0" i="0" u="none" strike="noStrike" cap="none" dirty="0">
                <a:solidFill>
                  <a:schemeClr val="dk1"/>
                </a:solidFill>
                <a:latin typeface="Candara" panose="020E0502030303020204" pitchFamily="34" charset="0"/>
                <a:ea typeface="Arial"/>
                <a:cs typeface="Arial"/>
                <a:sym typeface="Arial"/>
              </a:rPr>
              <a:t>  /</a:t>
            </a:r>
            <a:r>
              <a:rPr lang="en-US" sz="5400" b="0" i="0" u="none" strike="noStrike" cap="none" dirty="0" smtClean="0">
                <a:solidFill>
                  <a:schemeClr val="dk1"/>
                </a:solidFill>
                <a:latin typeface="Candara" panose="020E0502030303020204" pitchFamily="34" charset="0"/>
                <a:ea typeface="Arial"/>
                <a:cs typeface="Arial"/>
                <a:sym typeface="Arial"/>
              </a:rPr>
              <a:t>’</a:t>
            </a:r>
            <a:r>
              <a:rPr lang="en-US" sz="5400" b="0" i="0" u="none" strike="noStrike" cap="none" dirty="0" err="1" smtClean="0">
                <a:solidFill>
                  <a:schemeClr val="dk1"/>
                </a:solidFill>
                <a:latin typeface="Candara" panose="020E0502030303020204" pitchFamily="34" charset="0"/>
                <a:ea typeface="Arial"/>
                <a:cs typeface="Arial"/>
                <a:sym typeface="Arial"/>
              </a:rPr>
              <a:t>fēcHər</a:t>
            </a:r>
            <a:r>
              <a:rPr lang="en-US" sz="5400" b="0" i="0" u="none" strike="noStrike" cap="none" dirty="0" smtClean="0">
                <a:solidFill>
                  <a:schemeClr val="dk1"/>
                </a:solidFill>
                <a:latin typeface="Candara" panose="020E0502030303020204" pitchFamily="34" charset="0"/>
                <a:ea typeface="Arial"/>
                <a:cs typeface="Arial"/>
                <a:sym typeface="Arial"/>
              </a:rPr>
              <a:t> </a:t>
            </a:r>
            <a:r>
              <a:rPr lang="en-US" sz="5400" b="0" i="0" u="none" strike="noStrike" cap="none" dirty="0" err="1">
                <a:solidFill>
                  <a:schemeClr val="dk1"/>
                </a:solidFill>
                <a:latin typeface="Candara" panose="020E0502030303020204" pitchFamily="34" charset="0"/>
                <a:ea typeface="Arial"/>
                <a:cs typeface="Arial"/>
                <a:sym typeface="Arial"/>
              </a:rPr>
              <a:t>diˈ</a:t>
            </a:r>
            <a:r>
              <a:rPr lang="en-US" sz="5400" b="0" i="0" u="none" strike="noStrike" cap="none" dirty="0" err="1" smtClean="0">
                <a:solidFill>
                  <a:schemeClr val="dk1"/>
                </a:solidFill>
                <a:latin typeface="Candara" panose="020E0502030303020204" pitchFamily="34" charset="0"/>
                <a:ea typeface="Arial"/>
                <a:cs typeface="Arial"/>
                <a:sym typeface="Arial"/>
              </a:rPr>
              <a:t>tekshən</a:t>
            </a:r>
            <a:r>
              <a:rPr lang="en-US" sz="5400" b="0" i="0" u="none" strike="noStrike" cap="none" dirty="0">
                <a:solidFill>
                  <a:schemeClr val="dk1"/>
                </a:solidFill>
                <a:latin typeface="Candara" panose="020E0502030303020204" pitchFamily="34" charset="0"/>
                <a:ea typeface="Arial"/>
                <a:cs typeface="Arial"/>
                <a:sym typeface="Arial"/>
              </a:rPr>
              <a:t>/ </a:t>
            </a:r>
            <a:r>
              <a:rPr lang="en-US" sz="5400" b="0" i="1" u="none" strike="noStrike" cap="none" dirty="0">
                <a:solidFill>
                  <a:schemeClr val="dk1"/>
                </a:solidFill>
                <a:latin typeface="Candara" panose="020E0502030303020204" pitchFamily="34" charset="0"/>
                <a:ea typeface="Arial"/>
                <a:cs typeface="Arial"/>
                <a:sym typeface="Arial"/>
              </a:rPr>
              <a:t>n.</a:t>
            </a:r>
            <a:r>
              <a:rPr lang="en-US" sz="5400" b="0" i="0" u="none" strike="noStrike" cap="none" dirty="0">
                <a:solidFill>
                  <a:schemeClr val="dk1"/>
                </a:solidFill>
                <a:latin typeface="Candara" panose="020E0502030303020204" pitchFamily="34" charset="0"/>
                <a:ea typeface="Arial"/>
                <a:cs typeface="Arial"/>
                <a:sym typeface="Arial"/>
              </a:rPr>
              <a:t> </a:t>
            </a:r>
          </a:p>
          <a:p>
            <a:pPr marL="0" marR="0" lvl="0" indent="0" algn="l" rtl="0">
              <a:spcBef>
                <a:spcPts val="0"/>
              </a:spcBef>
              <a:buSzPct val="25000"/>
              <a:buNone/>
            </a:pPr>
            <a:r>
              <a:rPr lang="en-US" sz="4000" b="0" i="0" u="none" strike="noStrike" cap="none" dirty="0">
                <a:solidFill>
                  <a:schemeClr val="dk1"/>
                </a:solidFill>
                <a:latin typeface="Candara" panose="020E0502030303020204" pitchFamily="34" charset="0"/>
                <a:ea typeface="Arial"/>
                <a:cs typeface="Arial"/>
                <a:sym typeface="Arial"/>
              </a:rPr>
              <a:t>“[A method] to reliably discern what the various browsers can and cannot do.” – modernizr.com</a:t>
            </a:r>
          </a:p>
        </p:txBody>
      </p:sp>
      <p:sp>
        <p:nvSpPr>
          <p:cNvPr id="3"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Feature detection</a:t>
            </a:r>
            <a:endParaRPr lang="en-US" sz="4000" dirty="0"/>
          </a:p>
        </p:txBody>
      </p:sp>
    </p:spTree>
    <p:extLst>
      <p:ext uri="{BB962C8B-B14F-4D97-AF65-F5344CB8AC3E}">
        <p14:creationId xmlns:p14="http://schemas.microsoft.com/office/powerpoint/2010/main" val="3726721200"/>
      </p:ext>
    </p:extLst>
  </p:cSld>
  <p:clrMapOvr>
    <a:masterClrMapping/>
  </p:clrMapOvr>
  <p:transition spd="slow">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p:nvPr/>
        </p:nvSpPr>
        <p:spPr>
          <a:xfrm>
            <a:off x="533400" y="1910476"/>
            <a:ext cx="7995072" cy="258532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b="0" i="0" u="none" strike="noStrike" cap="none" dirty="0">
                <a:solidFill>
                  <a:schemeClr val="dk1"/>
                </a:solidFill>
                <a:latin typeface="Candara" panose="020E0502030303020204" pitchFamily="34" charset="0"/>
                <a:ea typeface="Arial"/>
                <a:cs typeface="Arial"/>
                <a:sym typeface="Arial"/>
              </a:rPr>
              <a:t>Graceful Degradation</a:t>
            </a:r>
          </a:p>
          <a:p>
            <a:pPr marL="0" marR="0" lvl="0" indent="0" algn="ctr" rtl="0">
              <a:spcBef>
                <a:spcPts val="0"/>
              </a:spcBef>
              <a:buSzPct val="25000"/>
              <a:buNone/>
            </a:pPr>
            <a:r>
              <a:rPr lang="en-US" sz="4800" b="0" i="0" u="none" strike="noStrike" cap="none" dirty="0">
                <a:solidFill>
                  <a:schemeClr val="dk1"/>
                </a:solidFill>
                <a:latin typeface="Candara" panose="020E0502030303020204" pitchFamily="34" charset="0"/>
                <a:ea typeface="Arial"/>
                <a:cs typeface="Arial"/>
                <a:sym typeface="Arial"/>
              </a:rPr>
              <a:t>vs.</a:t>
            </a:r>
          </a:p>
          <a:p>
            <a:pPr marL="0" marR="0" lvl="0" indent="0" algn="ctr" rtl="0">
              <a:spcBef>
                <a:spcPts val="0"/>
              </a:spcBef>
              <a:buSzPct val="25000"/>
              <a:buNone/>
            </a:pPr>
            <a:r>
              <a:rPr lang="en-US" sz="4800" b="0" i="0" u="none" strike="noStrike" cap="none" dirty="0">
                <a:solidFill>
                  <a:schemeClr val="dk1"/>
                </a:solidFill>
                <a:latin typeface="Candara" panose="020E0502030303020204" pitchFamily="34" charset="0"/>
                <a:ea typeface="Arial"/>
                <a:cs typeface="Arial"/>
                <a:sym typeface="Arial"/>
              </a:rPr>
              <a:t>Progressive Enhancement</a:t>
            </a:r>
          </a:p>
        </p:txBody>
      </p:sp>
      <p:sp>
        <p:nvSpPr>
          <p:cNvPr id="3" name="Title 1"/>
          <p:cNvSpPr txBox="1">
            <a:spLocks/>
          </p:cNvSpPr>
          <p:nvPr/>
        </p:nvSpPr>
        <p:spPr>
          <a:xfrm>
            <a:off x="908472" y="10160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GD vs. PE</a:t>
            </a:r>
            <a:endParaRPr lang="en-US" sz="4000" dirty="0"/>
          </a:p>
        </p:txBody>
      </p:sp>
    </p:spTree>
    <p:extLst>
      <p:ext uri="{BB962C8B-B14F-4D97-AF65-F5344CB8AC3E}">
        <p14:creationId xmlns:p14="http://schemas.microsoft.com/office/powerpoint/2010/main" val="4074741742"/>
      </p:ext>
    </p:extLst>
  </p:cSld>
  <p:clrMapOvr>
    <a:masterClrMapping/>
  </p:clrMapOvr>
  <p:transition spd="slow">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Shape 329"/>
          <p:cNvPicPr preferRelativeResize="0"/>
          <p:nvPr/>
        </p:nvPicPr>
        <p:blipFill>
          <a:blip r:embed="rId3">
            <a:alphaModFix/>
          </a:blip>
          <a:stretch>
            <a:fillRect/>
          </a:stretch>
        </p:blipFill>
        <p:spPr>
          <a:xfrm rot="21207527">
            <a:off x="6603744" y="704377"/>
            <a:ext cx="2828924" cy="2835274"/>
          </a:xfrm>
          <a:prstGeom prst="rect">
            <a:avLst/>
          </a:prstGeom>
          <a:noFill/>
          <a:ln>
            <a:noFill/>
          </a:ln>
        </p:spPr>
      </p:pic>
      <p:pic>
        <p:nvPicPr>
          <p:cNvPr id="330" name="Shape 330"/>
          <p:cNvPicPr preferRelativeResize="0"/>
          <p:nvPr/>
        </p:nvPicPr>
        <p:blipFill>
          <a:blip r:embed="rId4">
            <a:alphaModFix/>
          </a:blip>
          <a:stretch>
            <a:fillRect/>
          </a:stretch>
        </p:blipFill>
        <p:spPr>
          <a:xfrm>
            <a:off x="807718" y="2385899"/>
            <a:ext cx="8523287" cy="4256087"/>
          </a:xfrm>
          <a:prstGeom prst="rect">
            <a:avLst/>
          </a:prstGeom>
          <a:noFill/>
          <a:ln>
            <a:noFill/>
          </a:ln>
        </p:spPr>
      </p:pic>
      <p:sp>
        <p:nvSpPr>
          <p:cNvPr id="5"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Mobile First</a:t>
            </a:r>
            <a:endParaRPr lang="en-US" sz="4000" dirty="0"/>
          </a:p>
        </p:txBody>
      </p:sp>
    </p:spTree>
    <p:extLst>
      <p:ext uri="{BB962C8B-B14F-4D97-AF65-F5344CB8AC3E}">
        <p14:creationId xmlns:p14="http://schemas.microsoft.com/office/powerpoint/2010/main" val="218562335"/>
      </p:ext>
    </p:extLst>
  </p:cSld>
  <p:clrMapOvr>
    <a:masterClrMapping/>
  </p:clrMapOvr>
  <p:transition spd="slow">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7" name="Shape 337"/>
          <p:cNvSpPr/>
          <p:nvPr/>
        </p:nvSpPr>
        <p:spPr>
          <a:xfrm>
            <a:off x="845818" y="1643743"/>
            <a:ext cx="7543800" cy="313932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dirty="0">
                <a:solidFill>
                  <a:schemeClr val="dk1"/>
                </a:solidFill>
                <a:latin typeface="Candara" panose="020E0502030303020204" pitchFamily="34" charset="0"/>
                <a:ea typeface="Arial"/>
                <a:cs typeface="Arial"/>
                <a:sym typeface="Arial"/>
              </a:rPr>
              <a:t>Browser Resizing</a:t>
            </a:r>
          </a:p>
          <a:p>
            <a:pPr marL="0" marR="0" lvl="0" indent="0" algn="l" rtl="0">
              <a:spcBef>
                <a:spcPts val="0"/>
              </a:spcBef>
              <a:buSzPct val="25000"/>
              <a:buNone/>
            </a:pPr>
            <a:r>
              <a:rPr lang="en-US" sz="1800" b="0" i="0" u="none" strike="noStrike" cap="none" dirty="0">
                <a:solidFill>
                  <a:schemeClr val="dk1"/>
                </a:solidFill>
                <a:latin typeface="Candara" panose="020E0502030303020204" pitchFamily="34" charset="0"/>
                <a:ea typeface="Arial"/>
                <a:cs typeface="Arial"/>
                <a:sym typeface="Arial"/>
              </a:rPr>
              <a:t>Resizer (</a:t>
            </a:r>
            <a:r>
              <a:rPr lang="en-US" sz="1800" b="0" i="0" u="none" strike="noStrike" cap="none" dirty="0" err="1">
                <a:solidFill>
                  <a:schemeClr val="dk1"/>
                </a:solidFill>
                <a:latin typeface="Candara" panose="020E0502030303020204" pitchFamily="34" charset="0"/>
                <a:ea typeface="Arial"/>
                <a:cs typeface="Arial"/>
                <a:sym typeface="Arial"/>
              </a:rPr>
              <a:t>Bookmarklet</a:t>
            </a:r>
            <a:r>
              <a:rPr lang="en-US" sz="1800" b="0" i="0" u="none" strike="noStrike" cap="none" dirty="0">
                <a:solidFill>
                  <a:schemeClr val="dk1"/>
                </a:solidFill>
                <a:latin typeface="Candara" panose="020E0502030303020204" pitchFamily="34" charset="0"/>
                <a:ea typeface="Arial"/>
                <a:cs typeface="Arial"/>
                <a:sym typeface="Arial"/>
              </a:rPr>
              <a:t>): codebomber.com/</a:t>
            </a:r>
            <a:r>
              <a:rPr lang="en-US" sz="1800" b="0" i="0" u="none" strike="noStrike" cap="none" dirty="0" err="1">
                <a:solidFill>
                  <a:schemeClr val="dk1"/>
                </a:solidFill>
                <a:latin typeface="Candara" panose="020E0502030303020204" pitchFamily="34" charset="0"/>
                <a:ea typeface="Arial"/>
                <a:cs typeface="Arial"/>
                <a:sym typeface="Arial"/>
              </a:rPr>
              <a:t>jquery</a:t>
            </a:r>
            <a:r>
              <a:rPr lang="en-US" sz="1800" b="0" i="0" u="none" strike="noStrike" cap="none" dirty="0">
                <a:solidFill>
                  <a:schemeClr val="dk1"/>
                </a:solidFill>
                <a:latin typeface="Candara" panose="020E0502030303020204" pitchFamily="34" charset="0"/>
                <a:ea typeface="Arial"/>
                <a:cs typeface="Arial"/>
                <a:sym typeface="Arial"/>
              </a:rPr>
              <a:t>/resizer</a:t>
            </a:r>
          </a:p>
          <a:p>
            <a:pPr marL="0" marR="0" lvl="0" indent="0" algn="l" rtl="0">
              <a:spcBef>
                <a:spcPts val="0"/>
              </a:spcBef>
              <a:buSzPct val="25000"/>
              <a:buNone/>
            </a:pPr>
            <a:r>
              <a:rPr lang="en-US" sz="1800" b="0" i="0" u="none" strike="noStrike" cap="none" dirty="0">
                <a:solidFill>
                  <a:schemeClr val="dk1"/>
                </a:solidFill>
                <a:latin typeface="Candara" panose="020E0502030303020204" pitchFamily="34" charset="0"/>
                <a:ea typeface="Arial"/>
                <a:cs typeface="Arial"/>
                <a:sym typeface="Arial"/>
              </a:rPr>
              <a:t>Multiple sizes at once (hosted): mattkersley.com/responsive</a:t>
            </a:r>
          </a:p>
          <a:p>
            <a:pPr marL="0" marR="0" lvl="0" indent="0" algn="l" rtl="0">
              <a:spcBef>
                <a:spcPts val="0"/>
              </a:spcBef>
              <a:buSzPct val="25000"/>
              <a:buNone/>
            </a:pPr>
            <a:r>
              <a:rPr lang="en-US" sz="1800" b="0" i="0" u="none" strike="noStrike" cap="none" dirty="0" err="1">
                <a:solidFill>
                  <a:schemeClr val="dk1"/>
                </a:solidFill>
                <a:latin typeface="Candara" panose="020E0502030303020204" pitchFamily="34" charset="0"/>
                <a:ea typeface="Arial"/>
                <a:cs typeface="Arial"/>
                <a:sym typeface="Arial"/>
              </a:rPr>
              <a:t>Responsivepx</a:t>
            </a:r>
            <a:r>
              <a:rPr lang="en-US" sz="1800" b="0" i="0" u="none" strike="noStrike" cap="none" dirty="0">
                <a:solidFill>
                  <a:schemeClr val="dk1"/>
                </a:solidFill>
                <a:latin typeface="Candara" panose="020E0502030303020204" pitchFamily="34" charset="0"/>
                <a:ea typeface="Arial"/>
                <a:cs typeface="Arial"/>
                <a:sym typeface="Arial"/>
              </a:rPr>
              <a:t> (test local): responsivepx.com</a:t>
            </a:r>
          </a:p>
          <a:p>
            <a:pPr marL="0" marR="0" lvl="0" indent="0" algn="l" rtl="0">
              <a:spcBef>
                <a:spcPts val="0"/>
              </a:spcBef>
              <a:buNone/>
            </a:pPr>
            <a:endParaRPr sz="1800" b="0" i="0" u="none" strike="noStrike" cap="none" dirty="0">
              <a:solidFill>
                <a:schemeClr val="dk1"/>
              </a:solidFill>
              <a:latin typeface="Candara" panose="020E0502030303020204" pitchFamily="34" charset="0"/>
              <a:ea typeface="Arial"/>
              <a:cs typeface="Arial"/>
              <a:sym typeface="Arial"/>
            </a:endParaRPr>
          </a:p>
          <a:p>
            <a:pPr marL="0" marR="0" lvl="0" indent="0" algn="l" rtl="0">
              <a:spcBef>
                <a:spcPts val="0"/>
              </a:spcBef>
              <a:buSzPct val="25000"/>
              <a:buNone/>
            </a:pPr>
            <a:r>
              <a:rPr lang="en-US" sz="1800" b="1" i="0" u="none" strike="noStrike" cap="none" dirty="0">
                <a:solidFill>
                  <a:schemeClr val="dk1"/>
                </a:solidFill>
                <a:latin typeface="Candara" panose="020E0502030303020204" pitchFamily="34" charset="0"/>
                <a:ea typeface="Arial"/>
                <a:cs typeface="Arial"/>
                <a:sym typeface="Arial"/>
              </a:rPr>
              <a:t>Text Scaling</a:t>
            </a:r>
          </a:p>
          <a:p>
            <a:pPr marL="0" marR="0" lvl="0" indent="0" algn="l" rtl="0">
              <a:spcBef>
                <a:spcPts val="0"/>
              </a:spcBef>
              <a:buSzPct val="25000"/>
              <a:buNone/>
            </a:pPr>
            <a:r>
              <a:rPr lang="en-US" sz="1800" b="0" i="0" u="none" strike="noStrike" cap="none" dirty="0" err="1">
                <a:solidFill>
                  <a:schemeClr val="dk1"/>
                </a:solidFill>
                <a:latin typeface="Candara" panose="020E0502030303020204" pitchFamily="34" charset="0"/>
                <a:ea typeface="Arial"/>
                <a:cs typeface="Arial"/>
                <a:sym typeface="Arial"/>
              </a:rPr>
              <a:t>FitTextjs</a:t>
            </a:r>
            <a:r>
              <a:rPr lang="en-US" sz="1800" b="0" i="0" u="none" strike="noStrike" cap="none" dirty="0">
                <a:solidFill>
                  <a:schemeClr val="dk1"/>
                </a:solidFill>
                <a:latin typeface="Candara" panose="020E0502030303020204" pitchFamily="34" charset="0"/>
                <a:ea typeface="Arial"/>
                <a:cs typeface="Arial"/>
                <a:sym typeface="Arial"/>
              </a:rPr>
              <a:t> -  fittextjs.com</a:t>
            </a:r>
          </a:p>
          <a:p>
            <a:pPr marL="0" marR="0" lvl="0" indent="0" algn="l" rtl="0">
              <a:spcBef>
                <a:spcPts val="0"/>
              </a:spcBef>
              <a:buNone/>
            </a:pPr>
            <a:endParaRPr sz="1800" b="0" i="0" u="none" strike="noStrike" cap="none" dirty="0">
              <a:solidFill>
                <a:schemeClr val="dk1"/>
              </a:solidFill>
              <a:latin typeface="Candara" panose="020E0502030303020204" pitchFamily="34" charset="0"/>
              <a:ea typeface="Arial"/>
              <a:cs typeface="Arial"/>
              <a:sym typeface="Arial"/>
            </a:endParaRPr>
          </a:p>
          <a:p>
            <a:pPr marL="0" marR="0" lvl="0" indent="0" algn="l" rtl="0">
              <a:spcBef>
                <a:spcPts val="0"/>
              </a:spcBef>
              <a:buSzPct val="25000"/>
              <a:buNone/>
            </a:pPr>
            <a:r>
              <a:rPr lang="en-US" sz="1800" b="1" i="0" u="none" strike="noStrike" cap="none" dirty="0">
                <a:solidFill>
                  <a:schemeClr val="dk1"/>
                </a:solidFill>
                <a:latin typeface="Candara" panose="020E0502030303020204" pitchFamily="34" charset="0"/>
                <a:ea typeface="Arial"/>
                <a:cs typeface="Arial"/>
                <a:sym typeface="Arial"/>
              </a:rPr>
              <a:t>Calculators</a:t>
            </a:r>
          </a:p>
          <a:p>
            <a:pPr marL="0" marR="0" lvl="0" indent="0" algn="l" rtl="0">
              <a:spcBef>
                <a:spcPts val="0"/>
              </a:spcBef>
              <a:buSzPct val="25000"/>
              <a:buNone/>
            </a:pPr>
            <a:r>
              <a:rPr lang="en-US" sz="1800" b="0" i="0" u="none" strike="noStrike" cap="none" dirty="0">
                <a:solidFill>
                  <a:schemeClr val="dk1"/>
                </a:solidFill>
                <a:latin typeface="Candara" panose="020E0502030303020204" pitchFamily="34" charset="0"/>
                <a:ea typeface="Arial"/>
                <a:cs typeface="Arial"/>
                <a:sym typeface="Arial"/>
              </a:rPr>
              <a:t>A Fluid Grid Calculator: csswizardry.com/fluid-grids</a:t>
            </a:r>
          </a:p>
          <a:p>
            <a:pPr marL="0" marR="0" lvl="0" indent="0" algn="l" rtl="0">
              <a:spcBef>
                <a:spcPts val="0"/>
              </a:spcBef>
              <a:buSzPct val="25000"/>
              <a:buNone/>
            </a:pPr>
            <a:r>
              <a:rPr lang="en-US" sz="1800" b="0" i="0" u="none" strike="noStrike" cap="none" dirty="0" err="1">
                <a:solidFill>
                  <a:schemeClr val="dk1"/>
                </a:solidFill>
                <a:latin typeface="Candara" panose="020E0502030303020204" pitchFamily="34" charset="0"/>
                <a:ea typeface="Arial"/>
                <a:cs typeface="Arial"/>
                <a:sym typeface="Arial"/>
              </a:rPr>
              <a:t>px</a:t>
            </a:r>
            <a:r>
              <a:rPr lang="en-US" sz="1800" b="0" i="0" u="none" strike="noStrike" cap="none" dirty="0">
                <a:solidFill>
                  <a:schemeClr val="dk1"/>
                </a:solidFill>
                <a:latin typeface="Candara" panose="020E0502030303020204" pitchFamily="34" charset="0"/>
                <a:ea typeface="Arial"/>
                <a:cs typeface="Arial"/>
                <a:sym typeface="Arial"/>
              </a:rPr>
              <a:t> to </a:t>
            </a:r>
            <a:r>
              <a:rPr lang="en-US" sz="1800" b="0" i="0" u="none" strike="noStrike" cap="none" dirty="0" err="1">
                <a:solidFill>
                  <a:schemeClr val="dk1"/>
                </a:solidFill>
                <a:latin typeface="Candara" panose="020E0502030303020204" pitchFamily="34" charset="0"/>
                <a:ea typeface="Arial"/>
                <a:cs typeface="Arial"/>
                <a:sym typeface="Arial"/>
              </a:rPr>
              <a:t>em</a:t>
            </a:r>
            <a:r>
              <a:rPr lang="en-US" sz="1800" b="0" i="0" u="none" strike="noStrike" cap="none" dirty="0">
                <a:solidFill>
                  <a:schemeClr val="dk1"/>
                </a:solidFill>
                <a:latin typeface="Candara" panose="020E0502030303020204" pitchFamily="34" charset="0"/>
                <a:ea typeface="Arial"/>
                <a:cs typeface="Arial"/>
                <a:sym typeface="Arial"/>
              </a:rPr>
              <a:t> calculator - pxtoem.com</a:t>
            </a:r>
          </a:p>
        </p:txBody>
      </p:sp>
      <p:sp>
        <p:nvSpPr>
          <p:cNvPr id="4"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Responsive Design Tools</a:t>
            </a:r>
            <a:endParaRPr lang="en-US" sz="4000" dirty="0"/>
          </a:p>
        </p:txBody>
      </p:sp>
    </p:spTree>
    <p:extLst>
      <p:ext uri="{BB962C8B-B14F-4D97-AF65-F5344CB8AC3E}">
        <p14:creationId xmlns:p14="http://schemas.microsoft.com/office/powerpoint/2010/main" val="1584918227"/>
      </p:ext>
    </p:extLst>
  </p:cSld>
  <p:clrMapOvr>
    <a:masterClrMapping/>
  </p:clrMapOvr>
  <p:transition spd="slow">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3" name="Shape 343"/>
          <p:cNvSpPr/>
          <p:nvPr/>
        </p:nvSpPr>
        <p:spPr>
          <a:xfrm>
            <a:off x="883918" y="1643742"/>
            <a:ext cx="7543800" cy="258532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dirty="0">
                <a:solidFill>
                  <a:schemeClr val="dk1"/>
                </a:solidFill>
                <a:latin typeface="Candara" panose="020E0502030303020204" pitchFamily="34" charset="0"/>
                <a:ea typeface="Arial"/>
                <a:cs typeface="Arial"/>
                <a:sym typeface="Arial"/>
              </a:rPr>
              <a:t>Start Here</a:t>
            </a:r>
          </a:p>
          <a:p>
            <a:pPr marL="0" marR="0" lvl="0" indent="0" algn="l" rtl="0">
              <a:spcBef>
                <a:spcPts val="0"/>
              </a:spcBef>
              <a:buSzPct val="25000"/>
              <a:buNone/>
            </a:pPr>
            <a:r>
              <a:rPr lang="en-US" sz="1800" b="0" i="0" u="none" strike="noStrike" cap="none" dirty="0" err="1">
                <a:solidFill>
                  <a:schemeClr val="dk1"/>
                </a:solidFill>
                <a:latin typeface="Candara" panose="020E0502030303020204" pitchFamily="34" charset="0"/>
                <a:ea typeface="Arial"/>
                <a:cs typeface="Arial"/>
                <a:sym typeface="Arial"/>
              </a:rPr>
              <a:t>Modernizr</a:t>
            </a:r>
            <a:r>
              <a:rPr lang="en-US" sz="1800" b="0" i="0" u="none" strike="noStrike" cap="none" dirty="0">
                <a:solidFill>
                  <a:schemeClr val="dk1"/>
                </a:solidFill>
                <a:latin typeface="Candara" panose="020E0502030303020204" pitchFamily="34" charset="0"/>
                <a:ea typeface="Arial"/>
                <a:cs typeface="Arial"/>
                <a:sym typeface="Arial"/>
              </a:rPr>
              <a:t>: modernizr.com </a:t>
            </a:r>
          </a:p>
          <a:p>
            <a:pPr marL="0" marR="0" lvl="0" indent="0" algn="l" rtl="0">
              <a:spcBef>
                <a:spcPts val="0"/>
              </a:spcBef>
              <a:buNone/>
            </a:pPr>
            <a:endParaRPr sz="1800" b="0" i="0" u="none" strike="noStrike" cap="none" dirty="0">
              <a:solidFill>
                <a:schemeClr val="dk1"/>
              </a:solidFill>
              <a:latin typeface="Candara" panose="020E0502030303020204" pitchFamily="34" charset="0"/>
              <a:ea typeface="Arial"/>
              <a:cs typeface="Arial"/>
              <a:sym typeface="Arial"/>
            </a:endParaRPr>
          </a:p>
          <a:p>
            <a:pPr marL="0" marR="0" lvl="0" indent="0" algn="l" rtl="0">
              <a:spcBef>
                <a:spcPts val="0"/>
              </a:spcBef>
              <a:buSzPct val="25000"/>
              <a:buNone/>
            </a:pPr>
            <a:r>
              <a:rPr lang="en-US" sz="1800" b="1" i="0" u="none" strike="noStrike" cap="none" dirty="0">
                <a:solidFill>
                  <a:schemeClr val="dk1"/>
                </a:solidFill>
                <a:latin typeface="Candara" panose="020E0502030303020204" pitchFamily="34" charset="0"/>
                <a:ea typeface="Arial"/>
                <a:cs typeface="Arial"/>
                <a:sym typeface="Arial"/>
              </a:rPr>
              <a:t>Media Queries</a:t>
            </a:r>
          </a:p>
          <a:p>
            <a:pPr marL="0" marR="0" lvl="0" indent="0" algn="l" rtl="0">
              <a:spcBef>
                <a:spcPts val="0"/>
              </a:spcBef>
              <a:buSzPct val="25000"/>
              <a:buNone/>
            </a:pPr>
            <a:r>
              <a:rPr lang="en-US" sz="1800" b="0" i="0" u="none" strike="noStrike" cap="none" dirty="0">
                <a:solidFill>
                  <a:schemeClr val="dk1"/>
                </a:solidFill>
                <a:latin typeface="Candara" panose="020E0502030303020204" pitchFamily="34" charset="0"/>
                <a:ea typeface="Arial"/>
                <a:cs typeface="Arial"/>
                <a:sym typeface="Arial"/>
              </a:rPr>
              <a:t>Respond.js: github.com/</a:t>
            </a:r>
            <a:r>
              <a:rPr lang="en-US" sz="1800" b="0" i="0" u="none" strike="noStrike" cap="none" dirty="0" err="1">
                <a:solidFill>
                  <a:schemeClr val="dk1"/>
                </a:solidFill>
                <a:latin typeface="Candara" panose="020E0502030303020204" pitchFamily="34" charset="0"/>
                <a:ea typeface="Arial"/>
                <a:cs typeface="Arial"/>
                <a:sym typeface="Arial"/>
              </a:rPr>
              <a:t>scottjehl</a:t>
            </a:r>
            <a:r>
              <a:rPr lang="en-US" sz="1800" b="0" i="0" u="none" strike="noStrike" cap="none" dirty="0">
                <a:solidFill>
                  <a:schemeClr val="dk1"/>
                </a:solidFill>
                <a:latin typeface="Candara" panose="020E0502030303020204" pitchFamily="34" charset="0"/>
                <a:ea typeface="Arial"/>
                <a:cs typeface="Arial"/>
                <a:sym typeface="Arial"/>
              </a:rPr>
              <a:t>/Respond</a:t>
            </a:r>
          </a:p>
          <a:p>
            <a:pPr marL="0" marR="0" lvl="0" indent="0" algn="l" rtl="0">
              <a:spcBef>
                <a:spcPts val="0"/>
              </a:spcBef>
              <a:buSzPct val="25000"/>
              <a:buNone/>
            </a:pPr>
            <a:r>
              <a:rPr lang="en-US" sz="1800" b="0" i="0" u="none" strike="noStrike" cap="none" dirty="0">
                <a:solidFill>
                  <a:schemeClr val="dk1"/>
                </a:solidFill>
                <a:latin typeface="Candara" panose="020E0502030303020204" pitchFamily="34" charset="0"/>
                <a:ea typeface="Arial"/>
                <a:cs typeface="Arial"/>
                <a:sym typeface="Arial"/>
              </a:rPr>
              <a:t>CSS3 Media Queries.js: code.google.com/p/css3-mediaqueries-js</a:t>
            </a:r>
          </a:p>
          <a:p>
            <a:pPr marL="0" marR="0" lvl="0" indent="0" algn="l" rtl="0">
              <a:spcBef>
                <a:spcPts val="0"/>
              </a:spcBef>
              <a:buNone/>
            </a:pPr>
            <a:endParaRPr sz="1800" b="0" i="0" u="none" strike="noStrike" cap="none" dirty="0">
              <a:solidFill>
                <a:schemeClr val="dk1"/>
              </a:solidFill>
              <a:latin typeface="Candara" panose="020E0502030303020204" pitchFamily="34" charset="0"/>
              <a:ea typeface="Arial"/>
              <a:cs typeface="Arial"/>
              <a:sym typeface="Arial"/>
            </a:endParaRPr>
          </a:p>
          <a:p>
            <a:pPr marL="0" marR="0" lvl="0" indent="0" algn="l" rtl="0">
              <a:spcBef>
                <a:spcPts val="0"/>
              </a:spcBef>
              <a:buSzPct val="25000"/>
              <a:buNone/>
            </a:pPr>
            <a:r>
              <a:rPr lang="en-US" sz="1800" b="1" i="0" u="none" strike="noStrike" cap="none" dirty="0">
                <a:solidFill>
                  <a:schemeClr val="dk1"/>
                </a:solidFill>
                <a:latin typeface="Candara" panose="020E0502030303020204" pitchFamily="34" charset="0"/>
                <a:ea typeface="Arial"/>
                <a:cs typeface="Arial"/>
                <a:sym typeface="Arial"/>
              </a:rPr>
              <a:t>Display Browser Features</a:t>
            </a:r>
          </a:p>
          <a:p>
            <a:pPr marL="0" marR="0" lvl="0" indent="0" algn="l" rtl="0">
              <a:spcBef>
                <a:spcPts val="0"/>
              </a:spcBef>
              <a:buSzPct val="25000"/>
              <a:buNone/>
            </a:pPr>
            <a:r>
              <a:rPr lang="en-US" sz="1800" b="0" i="0" u="none" strike="noStrike" cap="none" dirty="0">
                <a:solidFill>
                  <a:schemeClr val="dk1"/>
                </a:solidFill>
                <a:latin typeface="Candara" panose="020E0502030303020204" pitchFamily="34" charset="0"/>
                <a:ea typeface="Arial"/>
                <a:cs typeface="Arial"/>
                <a:sym typeface="Arial"/>
              </a:rPr>
              <a:t>Haz.io: haz.io</a:t>
            </a:r>
          </a:p>
        </p:txBody>
      </p:sp>
      <p:sp>
        <p:nvSpPr>
          <p:cNvPr id="4"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err="1" smtClean="0"/>
              <a:t>Polyfill</a:t>
            </a:r>
            <a:r>
              <a:rPr lang="en-US" sz="4000" dirty="0" smtClean="0"/>
              <a:t> Tools</a:t>
            </a:r>
            <a:endParaRPr lang="en-US" sz="4000" dirty="0"/>
          </a:p>
        </p:txBody>
      </p:sp>
    </p:spTree>
    <p:extLst>
      <p:ext uri="{BB962C8B-B14F-4D97-AF65-F5344CB8AC3E}">
        <p14:creationId xmlns:p14="http://schemas.microsoft.com/office/powerpoint/2010/main" val="2181436905"/>
      </p:ext>
    </p:extLst>
  </p:cSld>
  <p:clrMapOvr>
    <a:masterClrMapping/>
  </p:clrMapOvr>
  <p:transition spd="slow">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Shape 349"/>
          <p:cNvSpPr/>
          <p:nvPr/>
        </p:nvSpPr>
        <p:spPr>
          <a:xfrm>
            <a:off x="845818" y="1614714"/>
            <a:ext cx="7543800" cy="397031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i="0" u="none" strike="noStrike" cap="none" dirty="0">
                <a:solidFill>
                  <a:schemeClr val="dk1"/>
                </a:solidFill>
                <a:latin typeface="Candara" panose="020E0502030303020204" pitchFamily="34" charset="0"/>
                <a:ea typeface="Arial"/>
                <a:cs typeface="Arial"/>
                <a:sym typeface="Arial"/>
              </a:rPr>
              <a:t>Books:</a:t>
            </a:r>
          </a:p>
          <a:p>
            <a:pPr marL="0" marR="0" lvl="0" indent="0" algn="l" rtl="0">
              <a:spcBef>
                <a:spcPts val="0"/>
              </a:spcBef>
              <a:buSzPct val="25000"/>
              <a:buNone/>
            </a:pPr>
            <a:r>
              <a:rPr lang="en-US" sz="1800" b="1" i="0" u="none" strike="noStrike" cap="none" dirty="0">
                <a:solidFill>
                  <a:schemeClr val="dk1"/>
                </a:solidFill>
                <a:latin typeface="Candara" panose="020E0502030303020204" pitchFamily="34" charset="0"/>
                <a:ea typeface="Arial"/>
                <a:cs typeface="Arial"/>
                <a:sym typeface="Arial"/>
              </a:rPr>
              <a:t>Responsive Web Design: abookapart.com/products/responsive-web-design</a:t>
            </a:r>
          </a:p>
          <a:p>
            <a:pPr marL="0" marR="0" lvl="0" indent="0" algn="l" rtl="0">
              <a:spcBef>
                <a:spcPts val="0"/>
              </a:spcBef>
              <a:buSzPct val="25000"/>
              <a:buNone/>
            </a:pPr>
            <a:r>
              <a:rPr lang="en-US" sz="1800" b="1" i="0" u="none" strike="noStrike" cap="none" dirty="0">
                <a:solidFill>
                  <a:schemeClr val="dk1"/>
                </a:solidFill>
                <a:latin typeface="Candara" panose="020E0502030303020204" pitchFamily="34" charset="0"/>
                <a:ea typeface="Arial"/>
                <a:cs typeface="Arial"/>
                <a:sym typeface="Arial"/>
              </a:rPr>
              <a:t>Adaptive Web Design: easy-readers.net/books/adaptive-web-design</a:t>
            </a:r>
          </a:p>
          <a:p>
            <a:pPr marL="0" marR="0" lvl="0" indent="0" algn="l" rtl="0">
              <a:spcBef>
                <a:spcPts val="0"/>
              </a:spcBef>
              <a:buSzPct val="25000"/>
              <a:buNone/>
            </a:pPr>
            <a:r>
              <a:rPr lang="en-US" sz="1800" b="1" i="0" u="none" strike="noStrike" cap="none" dirty="0">
                <a:solidFill>
                  <a:schemeClr val="dk1"/>
                </a:solidFill>
                <a:latin typeface="Candara" panose="020E0502030303020204" pitchFamily="34" charset="0"/>
                <a:ea typeface="Arial"/>
                <a:cs typeface="Arial"/>
                <a:sym typeface="Arial"/>
              </a:rPr>
              <a:t>Mobile First: abookapart.com/products/mobile-first</a:t>
            </a:r>
          </a:p>
          <a:p>
            <a:pPr marL="0" marR="0" lvl="0" indent="0" algn="l" rtl="0">
              <a:spcBef>
                <a:spcPts val="0"/>
              </a:spcBef>
              <a:buNone/>
            </a:pPr>
            <a:endParaRPr sz="1800" b="0" i="0" u="none" strike="noStrike" cap="none" dirty="0">
              <a:solidFill>
                <a:schemeClr val="dk1"/>
              </a:solidFill>
              <a:latin typeface="Candara" panose="020E0502030303020204" pitchFamily="34" charset="0"/>
              <a:ea typeface="Arial"/>
              <a:cs typeface="Arial"/>
              <a:sym typeface="Arial"/>
            </a:endParaRPr>
          </a:p>
          <a:p>
            <a:pPr marL="0" marR="0" lvl="0" indent="0" algn="l" rtl="0">
              <a:spcBef>
                <a:spcPts val="0"/>
              </a:spcBef>
              <a:buSzPct val="25000"/>
              <a:buNone/>
            </a:pPr>
            <a:r>
              <a:rPr lang="en-US" sz="1800" b="1" i="0" u="none" strike="noStrike" cap="none" dirty="0">
                <a:solidFill>
                  <a:schemeClr val="dk1"/>
                </a:solidFill>
                <a:latin typeface="Candara" panose="020E0502030303020204" pitchFamily="34" charset="0"/>
                <a:ea typeface="Arial"/>
                <a:cs typeface="Arial"/>
                <a:sym typeface="Arial"/>
              </a:rPr>
              <a:t>Blogs:</a:t>
            </a:r>
          </a:p>
          <a:p>
            <a:pPr marL="0" marR="0" lvl="0" indent="0" algn="l" rtl="0">
              <a:spcBef>
                <a:spcPts val="0"/>
              </a:spcBef>
              <a:buSzPct val="25000"/>
              <a:buNone/>
            </a:pPr>
            <a:r>
              <a:rPr lang="en-US" sz="1800" b="1" i="0" u="none" strike="noStrike" cap="none" dirty="0">
                <a:solidFill>
                  <a:schemeClr val="dk1"/>
                </a:solidFill>
                <a:latin typeface="Candara" panose="020E0502030303020204" pitchFamily="34" charset="0"/>
                <a:ea typeface="Arial"/>
                <a:cs typeface="Arial"/>
                <a:sym typeface="Arial"/>
              </a:rPr>
              <a:t>CSS Tricks: css-tricks.com</a:t>
            </a:r>
          </a:p>
          <a:p>
            <a:pPr marL="0" marR="0" lvl="0" indent="0" algn="l" rtl="0">
              <a:spcBef>
                <a:spcPts val="0"/>
              </a:spcBef>
              <a:buSzPct val="25000"/>
              <a:buNone/>
            </a:pPr>
            <a:r>
              <a:rPr lang="en-US" sz="1800" b="1" i="0" u="none" strike="noStrike" cap="none" dirty="0">
                <a:solidFill>
                  <a:schemeClr val="dk1"/>
                </a:solidFill>
                <a:latin typeface="Candara" panose="020E0502030303020204" pitchFamily="34" charset="0"/>
                <a:ea typeface="Arial"/>
                <a:cs typeface="Arial"/>
                <a:sym typeface="Arial"/>
              </a:rPr>
              <a:t>A List Apart: alistapart.com</a:t>
            </a:r>
          </a:p>
          <a:p>
            <a:pPr marL="0" marR="0" lvl="0" indent="0" algn="l" rtl="0">
              <a:spcBef>
                <a:spcPts val="0"/>
              </a:spcBef>
              <a:buSzPct val="25000"/>
              <a:buNone/>
            </a:pPr>
            <a:r>
              <a:rPr lang="en-US" sz="1800" b="1" i="0" u="none" strike="noStrike" cap="none" dirty="0">
                <a:solidFill>
                  <a:schemeClr val="dk1"/>
                </a:solidFill>
                <a:latin typeface="Candara" panose="020E0502030303020204" pitchFamily="34" charset="0"/>
                <a:ea typeface="Arial"/>
                <a:cs typeface="Arial"/>
                <a:sym typeface="Arial"/>
              </a:rPr>
              <a:t>Design </a:t>
            </a:r>
            <a:r>
              <a:rPr lang="en-US" sz="1800" b="1" i="0" u="none" strike="noStrike" cap="none" dirty="0" err="1">
                <a:solidFill>
                  <a:schemeClr val="dk1"/>
                </a:solidFill>
                <a:latin typeface="Candara" panose="020E0502030303020204" pitchFamily="34" charset="0"/>
                <a:ea typeface="Arial"/>
                <a:cs typeface="Arial"/>
                <a:sym typeface="Arial"/>
              </a:rPr>
              <a:t>Modo</a:t>
            </a:r>
            <a:r>
              <a:rPr lang="en-US" sz="1800" b="1" i="0" u="none" strike="noStrike" cap="none" dirty="0">
                <a:solidFill>
                  <a:schemeClr val="dk1"/>
                </a:solidFill>
                <a:latin typeface="Candara" panose="020E0502030303020204" pitchFamily="34" charset="0"/>
                <a:ea typeface="Arial"/>
                <a:cs typeface="Arial"/>
                <a:sym typeface="Arial"/>
              </a:rPr>
              <a:t>:  designmodo.com</a:t>
            </a:r>
          </a:p>
          <a:p>
            <a:pPr marL="0" marR="0" lvl="0" indent="0" algn="l" rtl="0">
              <a:spcBef>
                <a:spcPts val="0"/>
              </a:spcBef>
              <a:buNone/>
            </a:pPr>
            <a:endParaRPr sz="1800" b="0" i="0" u="none" strike="noStrike" cap="none" dirty="0">
              <a:solidFill>
                <a:schemeClr val="dk1"/>
              </a:solidFill>
              <a:latin typeface="Candara" panose="020E0502030303020204" pitchFamily="34" charset="0"/>
              <a:ea typeface="Arial"/>
              <a:cs typeface="Arial"/>
              <a:sym typeface="Arial"/>
            </a:endParaRPr>
          </a:p>
          <a:p>
            <a:pPr marL="0" marR="0" lvl="0" indent="0" algn="l" rtl="0">
              <a:spcBef>
                <a:spcPts val="0"/>
              </a:spcBef>
              <a:buSzPct val="25000"/>
              <a:buNone/>
            </a:pPr>
            <a:r>
              <a:rPr lang="en-US" sz="1800" b="1" i="0" u="none" strike="noStrike" cap="none" dirty="0">
                <a:solidFill>
                  <a:schemeClr val="dk1"/>
                </a:solidFill>
                <a:latin typeface="Candara" panose="020E0502030303020204" pitchFamily="34" charset="0"/>
                <a:ea typeface="Arial"/>
                <a:cs typeface="Arial"/>
                <a:sym typeface="Arial"/>
              </a:rPr>
              <a:t>Articles:</a:t>
            </a:r>
          </a:p>
          <a:p>
            <a:pPr marL="0" marR="0" lvl="0" indent="0" algn="l" rtl="0">
              <a:spcBef>
                <a:spcPts val="0"/>
              </a:spcBef>
              <a:buSzPct val="25000"/>
              <a:buNone/>
            </a:pPr>
            <a:r>
              <a:rPr lang="en-US" sz="1800" b="1" i="0" u="none" strike="noStrike" cap="none" dirty="0">
                <a:solidFill>
                  <a:schemeClr val="dk1"/>
                </a:solidFill>
                <a:latin typeface="Candara" panose="020E0502030303020204" pitchFamily="34" charset="0"/>
                <a:ea typeface="Arial"/>
                <a:cs typeface="Arial"/>
                <a:sym typeface="Arial"/>
              </a:rPr>
              <a:t>The DAO of Web Design: www.alistapart.com/articles/dao</a:t>
            </a:r>
          </a:p>
          <a:p>
            <a:pPr marL="0" marR="0" lvl="0" indent="0" algn="l" rtl="0">
              <a:spcBef>
                <a:spcPts val="0"/>
              </a:spcBef>
              <a:buSzPct val="25000"/>
              <a:buNone/>
            </a:pPr>
            <a:r>
              <a:rPr lang="en-US" sz="1800" b="1" i="0" u="none" strike="noStrike" cap="none" dirty="0">
                <a:solidFill>
                  <a:schemeClr val="dk1"/>
                </a:solidFill>
                <a:latin typeface="Candara" panose="020E0502030303020204" pitchFamily="34" charset="0"/>
                <a:ea typeface="Arial"/>
                <a:cs typeface="Arial"/>
                <a:sym typeface="Arial"/>
              </a:rPr>
              <a:t>Redefining web: trentwalton.com/2012/02/02/redefined</a:t>
            </a:r>
          </a:p>
          <a:p>
            <a:pPr marL="0" marR="0" lvl="0" indent="0" algn="l" rtl="0">
              <a:spcBef>
                <a:spcPts val="0"/>
              </a:spcBef>
              <a:buNone/>
            </a:pPr>
            <a:endParaRPr sz="1800" b="0" i="0" u="none" strike="noStrike" cap="none" dirty="0">
              <a:solidFill>
                <a:schemeClr val="dk1"/>
              </a:solidFill>
              <a:latin typeface="Arial"/>
              <a:ea typeface="Arial"/>
              <a:cs typeface="Arial"/>
              <a:sym typeface="Arial"/>
            </a:endParaRPr>
          </a:p>
        </p:txBody>
      </p:sp>
      <p:sp>
        <p:nvSpPr>
          <p:cNvPr id="4"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Great Reads</a:t>
            </a:r>
            <a:endParaRPr lang="en-US" sz="4000" dirty="0"/>
          </a:p>
        </p:txBody>
      </p:sp>
    </p:spTree>
    <p:extLst>
      <p:ext uri="{BB962C8B-B14F-4D97-AF65-F5344CB8AC3E}">
        <p14:creationId xmlns:p14="http://schemas.microsoft.com/office/powerpoint/2010/main" val="1615904008"/>
      </p:ext>
    </p:extLst>
  </p:cSld>
  <p:clrMapOvr>
    <a:masterClrMapping/>
  </p:clrMapOvr>
  <p:transition spd="slow">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直角三角形 2"/>
          <p:cNvSpPr/>
          <p:nvPr>
            <p:custDataLst>
              <p:tags r:id="rId2"/>
            </p:custDataLst>
          </p:nvPr>
        </p:nvSpPr>
        <p:spPr>
          <a:xfrm rot="20063428">
            <a:off x="2097088" y="3252788"/>
            <a:ext cx="519112" cy="474662"/>
          </a:xfrm>
          <a:prstGeom prst="rtTriangle">
            <a:avLst/>
          </a:prstGeom>
          <a:solidFill>
            <a:srgbClr val="27AEC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直角三角形 3"/>
          <p:cNvSpPr/>
          <p:nvPr>
            <p:custDataLst>
              <p:tags r:id="rId3"/>
            </p:custDataLst>
          </p:nvPr>
        </p:nvSpPr>
        <p:spPr>
          <a:xfrm rot="7409929">
            <a:off x="3368675" y="3859213"/>
            <a:ext cx="350837" cy="249238"/>
          </a:xfrm>
          <a:prstGeom prst="rtTriangle">
            <a:avLst/>
          </a:prstGeom>
          <a:solidFill>
            <a:srgbClr val="76D4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直角三角形 4"/>
          <p:cNvSpPr/>
          <p:nvPr>
            <p:custDataLst>
              <p:tags r:id="rId4"/>
            </p:custDataLst>
          </p:nvPr>
        </p:nvSpPr>
        <p:spPr>
          <a:xfrm rot="17352356">
            <a:off x="3009900" y="4851401"/>
            <a:ext cx="231775" cy="165100"/>
          </a:xfrm>
          <a:prstGeom prst="rtTriangle">
            <a:avLst/>
          </a:prstGeom>
          <a:solidFill>
            <a:srgbClr val="27AEC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直角三角形 5"/>
          <p:cNvSpPr/>
          <p:nvPr>
            <p:custDataLst>
              <p:tags r:id="rId5"/>
            </p:custDataLst>
          </p:nvPr>
        </p:nvSpPr>
        <p:spPr>
          <a:xfrm rot="17352356">
            <a:off x="2498726" y="5108575"/>
            <a:ext cx="119062" cy="65087"/>
          </a:xfrm>
          <a:prstGeom prst="rtTriangle">
            <a:avLst/>
          </a:prstGeom>
          <a:solidFill>
            <a:srgbClr val="27AEC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直角三角形 6"/>
          <p:cNvSpPr/>
          <p:nvPr>
            <p:custDataLst>
              <p:tags r:id="rId6"/>
            </p:custDataLst>
          </p:nvPr>
        </p:nvSpPr>
        <p:spPr>
          <a:xfrm rot="11413207">
            <a:off x="5540375" y="4568825"/>
            <a:ext cx="231775" cy="165100"/>
          </a:xfrm>
          <a:prstGeom prst="rtTriangle">
            <a:avLst/>
          </a:prstGeom>
          <a:solidFill>
            <a:srgbClr val="27AEC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直角三角形 7"/>
          <p:cNvSpPr/>
          <p:nvPr>
            <p:custDataLst>
              <p:tags r:id="rId7"/>
            </p:custDataLst>
          </p:nvPr>
        </p:nvSpPr>
        <p:spPr>
          <a:xfrm rot="18287289">
            <a:off x="5185569" y="3945731"/>
            <a:ext cx="231775" cy="252413"/>
          </a:xfrm>
          <a:prstGeom prst="rtTriangle">
            <a:avLst/>
          </a:prstGeom>
          <a:solidFill>
            <a:srgbClr val="76D4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直角三角形 8"/>
          <p:cNvSpPr/>
          <p:nvPr>
            <p:custDataLst>
              <p:tags r:id="rId8"/>
            </p:custDataLst>
          </p:nvPr>
        </p:nvSpPr>
        <p:spPr>
          <a:xfrm rot="16200000">
            <a:off x="6660357" y="2443956"/>
            <a:ext cx="138112" cy="250825"/>
          </a:xfrm>
          <a:prstGeom prst="rtTriangle">
            <a:avLst/>
          </a:prstGeom>
          <a:solidFill>
            <a:srgbClr val="76D4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直角三角形 9"/>
          <p:cNvSpPr/>
          <p:nvPr>
            <p:custDataLst>
              <p:tags r:id="rId9"/>
            </p:custDataLst>
          </p:nvPr>
        </p:nvSpPr>
        <p:spPr>
          <a:xfrm rot="16200000">
            <a:off x="6684962" y="1241426"/>
            <a:ext cx="66675" cy="120650"/>
          </a:xfrm>
          <a:prstGeom prst="rtTriangle">
            <a:avLst/>
          </a:prstGeom>
          <a:solidFill>
            <a:srgbClr val="1E81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1" name="直接连接符 10"/>
          <p:cNvCxnSpPr/>
          <p:nvPr>
            <p:custDataLst>
              <p:tags r:id="rId10"/>
            </p:custDataLst>
          </p:nvPr>
        </p:nvCxnSpPr>
        <p:spPr>
          <a:xfrm flipV="1">
            <a:off x="2617788" y="4059238"/>
            <a:ext cx="715962" cy="447675"/>
          </a:xfrm>
          <a:prstGeom prst="line">
            <a:avLst/>
          </a:prstGeom>
          <a:ln>
            <a:solidFill>
              <a:srgbClr val="28AFCA"/>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1"/>
            </p:custDataLst>
          </p:nvPr>
        </p:nvCxnSpPr>
        <p:spPr>
          <a:xfrm flipV="1">
            <a:off x="2335213" y="4075113"/>
            <a:ext cx="1246187" cy="779462"/>
          </a:xfrm>
          <a:prstGeom prst="line">
            <a:avLst/>
          </a:prstGeom>
          <a:ln>
            <a:solidFill>
              <a:srgbClr val="28AFCA"/>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2"/>
            </p:custDataLst>
          </p:nvPr>
        </p:nvCxnSpPr>
        <p:spPr>
          <a:xfrm flipV="1">
            <a:off x="5897563" y="1435100"/>
            <a:ext cx="717550" cy="447675"/>
          </a:xfrm>
          <a:prstGeom prst="line">
            <a:avLst/>
          </a:prstGeom>
          <a:ln>
            <a:solidFill>
              <a:srgbClr val="28AFC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13"/>
            </p:custDataLst>
          </p:nvPr>
        </p:nvCxnSpPr>
        <p:spPr>
          <a:xfrm flipV="1">
            <a:off x="6262688" y="1131888"/>
            <a:ext cx="1246187" cy="781050"/>
          </a:xfrm>
          <a:prstGeom prst="line">
            <a:avLst/>
          </a:prstGeom>
          <a:ln>
            <a:solidFill>
              <a:srgbClr val="28AFCA"/>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custDataLst>
              <p:tags r:id="rId14"/>
            </p:custDataLst>
          </p:nvPr>
        </p:nvSpPr>
        <p:spPr>
          <a:xfrm>
            <a:off x="2666736" y="1930351"/>
            <a:ext cx="3391976" cy="2751567"/>
          </a:xfrm>
          <a:custGeom>
            <a:avLst/>
            <a:gdLst>
              <a:gd name="connsiteX0" fmla="*/ 0 w 3391976"/>
              <a:gd name="connsiteY0" fmla="*/ 0 h 2751567"/>
              <a:gd name="connsiteX1" fmla="*/ 3391976 w 3391976"/>
              <a:gd name="connsiteY1" fmla="*/ 0 h 2751567"/>
              <a:gd name="connsiteX2" fmla="*/ 1695988 w 3391976"/>
              <a:gd name="connsiteY2" fmla="*/ 2751567 h 2751567"/>
            </a:gdLst>
            <a:ahLst/>
            <a:cxnLst>
              <a:cxn ang="0">
                <a:pos x="connsiteX0" y="connsiteY0"/>
              </a:cxn>
              <a:cxn ang="0">
                <a:pos x="connsiteX1" y="connsiteY1"/>
              </a:cxn>
              <a:cxn ang="0">
                <a:pos x="connsiteX2" y="connsiteY2"/>
              </a:cxn>
            </a:cxnLst>
            <a:rect l="l" t="t" r="r" b="b"/>
            <a:pathLst>
              <a:path w="3391976" h="2751567">
                <a:moveTo>
                  <a:pt x="0" y="0"/>
                </a:moveTo>
                <a:lnTo>
                  <a:pt x="3391976" y="0"/>
                </a:lnTo>
                <a:lnTo>
                  <a:pt x="1695988" y="2751567"/>
                </a:lnTo>
                <a:close/>
              </a:path>
            </a:pathLst>
          </a:custGeom>
          <a:solidFill>
            <a:srgbClr val="27AEC9"/>
          </a:solidFill>
          <a:ln>
            <a:noFill/>
          </a:ln>
        </p:spPr>
        <p:style>
          <a:lnRef idx="2">
            <a:schemeClr val="accent1">
              <a:shade val="50000"/>
            </a:schemeClr>
          </a:lnRef>
          <a:fillRef idx="1">
            <a:schemeClr val="accent1"/>
          </a:fillRef>
          <a:effectRef idx="0">
            <a:schemeClr val="accent1"/>
          </a:effectRef>
          <a:fontRef idx="minor">
            <a:schemeClr val="lt1"/>
          </a:fontRef>
        </p:style>
        <p:txBody>
          <a:bodyPr bIns="936000" anchor="ctr"/>
          <a:lstStyle/>
          <a:p>
            <a:pPr algn="ctr" eaLnBrk="1" fontAlgn="auto" hangingPunct="1">
              <a:lnSpc>
                <a:spcPct val="80000"/>
              </a:lnSpc>
              <a:spcBef>
                <a:spcPts val="0"/>
              </a:spcBef>
              <a:spcAft>
                <a:spcPts val="0"/>
              </a:spcAft>
              <a:defRPr/>
            </a:pPr>
            <a:r>
              <a:rPr lang="en-US" altLang="zh-CN" sz="4800" dirty="0">
                <a:solidFill>
                  <a:srgbClr val="FFFFFF"/>
                </a:solidFill>
                <a:effectLst>
                  <a:innerShdw blurRad="38100" dist="25400" dir="13500000">
                    <a:prstClr val="black">
                      <a:alpha val="50000"/>
                    </a:prstClr>
                  </a:innerShdw>
                </a:effectLst>
                <a:latin typeface="华文琥珀" panose="02010800040101010101" pitchFamily="2" charset="-122"/>
                <a:ea typeface="华文琥珀" panose="02010800040101010101" pitchFamily="2" charset="-122"/>
                <a:cs typeface="Meiryo UI" panose="020B0604030504040204" pitchFamily="34" charset="-128"/>
              </a:rPr>
              <a:t>THANK</a:t>
            </a:r>
          </a:p>
          <a:p>
            <a:pPr algn="ctr" eaLnBrk="1" fontAlgn="auto" hangingPunct="1">
              <a:lnSpc>
                <a:spcPct val="80000"/>
              </a:lnSpc>
              <a:spcBef>
                <a:spcPts val="0"/>
              </a:spcBef>
              <a:spcAft>
                <a:spcPts val="0"/>
              </a:spcAft>
              <a:defRPr/>
            </a:pPr>
            <a:r>
              <a:rPr lang="en-US" altLang="zh-CN" sz="4800" dirty="0">
                <a:solidFill>
                  <a:srgbClr val="FFFFFF"/>
                </a:solidFill>
                <a:effectLst>
                  <a:innerShdw blurRad="38100" dist="25400" dir="13500000">
                    <a:prstClr val="black">
                      <a:alpha val="50000"/>
                    </a:prstClr>
                  </a:innerShdw>
                </a:effectLst>
                <a:latin typeface="华文琥珀" panose="02010800040101010101" pitchFamily="2" charset="-122"/>
                <a:ea typeface="华文琥珀" panose="02010800040101010101" pitchFamily="2" charset="-122"/>
                <a:cs typeface="Meiryo UI" panose="020B0604030504040204" pitchFamily="34" charset="-128"/>
              </a:rPr>
              <a:t>YOU</a:t>
            </a:r>
            <a:endParaRPr lang="zh-CN" altLang="en-US" sz="4800" dirty="0">
              <a:solidFill>
                <a:srgbClr val="FFFFFF"/>
              </a:solidFill>
              <a:effectLst>
                <a:innerShdw blurRad="38100" dist="25400" dir="13500000">
                  <a:prstClr val="black">
                    <a:alpha val="50000"/>
                  </a:prstClr>
                </a:innerShdw>
              </a:effectLst>
              <a:latin typeface="华文琥珀" panose="02010800040101010101" pitchFamily="2" charset="-122"/>
              <a:ea typeface="华文琥珀" panose="02010800040101010101" pitchFamily="2" charset="-122"/>
              <a:cs typeface="Meiryo UI" panose="020B0604030504040204" pitchFamily="34" charset="-128"/>
            </a:endParaRPr>
          </a:p>
        </p:txBody>
      </p:sp>
    </p:spTree>
    <p:custDataLst>
      <p:tags r:id="rId1"/>
    </p:custDataLst>
    <p:extLst>
      <p:ext uri="{BB962C8B-B14F-4D97-AF65-F5344CB8AC3E}">
        <p14:creationId xmlns:p14="http://schemas.microsoft.com/office/powerpoint/2010/main" val="10775105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Web Design Basics">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14400" y="0"/>
            <a:ext cx="7620000" cy="1143000"/>
          </a:xfrm>
        </p:spPr>
        <p:txBody>
          <a:bodyPr/>
          <a:lstStyle/>
          <a:p>
            <a:pPr lvl="0"/>
            <a:r>
              <a:rPr lang="en-US" dirty="0"/>
              <a:t>Syntax of CSS</a:t>
            </a:r>
          </a:p>
        </p:txBody>
      </p:sp>
      <p:sp>
        <p:nvSpPr>
          <p:cNvPr id="3" name="Content Placeholder 2"/>
          <p:cNvSpPr txBox="1">
            <a:spLocks noGrp="1"/>
          </p:cNvSpPr>
          <p:nvPr>
            <p:ph type="body" idx="4294967295"/>
          </p:nvPr>
        </p:nvSpPr>
        <p:spPr>
          <a:xfrm>
            <a:off x="914400" y="1658258"/>
            <a:ext cx="7526337" cy="4478338"/>
          </a:xfrm>
        </p:spPr>
        <p:txBody>
          <a:bodyPr/>
          <a:lstStyle/>
          <a:p>
            <a:pPr lvl="0">
              <a:spcBef>
                <a:spcPts val="439"/>
              </a:spcBef>
              <a:buNone/>
            </a:pPr>
            <a:r>
              <a:rPr lang="en-US" b="0" dirty="0">
                <a:solidFill>
                  <a:schemeClr val="tx1"/>
                </a:solidFill>
                <a:latin typeface="Candara" panose="020E0502030303020204" pitchFamily="34" charset="0"/>
              </a:rPr>
              <a:t>The CSS syntax is made up of 5 parts:</a:t>
            </a:r>
          </a:p>
          <a:p>
            <a:pPr lvl="0">
              <a:spcBef>
                <a:spcPts val="439"/>
              </a:spcBef>
              <a:buNone/>
            </a:pPr>
            <a:endParaRPr lang="en-US" dirty="0">
              <a:latin typeface="Arial" pitchFamily="34"/>
            </a:endParaRPr>
          </a:p>
          <a:p>
            <a:pPr marL="457200" indent="-457200">
              <a:spcBef>
                <a:spcPts val="439"/>
              </a:spcBef>
              <a:buFont typeface="+mj-lt"/>
              <a:buAutoNum type="arabicPeriod"/>
            </a:pPr>
            <a:r>
              <a:rPr lang="en-US" dirty="0">
                <a:latin typeface="Arial" pitchFamily="34"/>
              </a:rPr>
              <a:t> </a:t>
            </a:r>
            <a:r>
              <a:rPr lang="en-US" altLang="en-US" b="0" dirty="0">
                <a:solidFill>
                  <a:schemeClr val="tx1"/>
                </a:solidFill>
                <a:latin typeface="Candara" panose="020E0502030303020204" pitchFamily="34" charset="0"/>
              </a:rPr>
              <a:t>Selector</a:t>
            </a:r>
          </a:p>
          <a:p>
            <a:pPr marL="457200" indent="-457200">
              <a:spcBef>
                <a:spcPts val="439"/>
              </a:spcBef>
              <a:buFont typeface="+mj-lt"/>
              <a:buAutoNum type="arabicPeriod"/>
            </a:pPr>
            <a:r>
              <a:rPr lang="en-US" altLang="en-US" b="0" dirty="0">
                <a:solidFill>
                  <a:schemeClr val="tx1"/>
                </a:solidFill>
                <a:latin typeface="Candara" panose="020E0502030303020204" pitchFamily="34" charset="0"/>
              </a:rPr>
              <a:t> Property/value</a:t>
            </a:r>
          </a:p>
          <a:p>
            <a:pPr marL="457200" indent="-457200">
              <a:spcBef>
                <a:spcPts val="439"/>
              </a:spcBef>
              <a:buFont typeface="+mj-lt"/>
              <a:buAutoNum type="arabicPeriod"/>
            </a:pPr>
            <a:r>
              <a:rPr lang="en-US" altLang="en-US" b="0" dirty="0">
                <a:solidFill>
                  <a:schemeClr val="tx1"/>
                </a:solidFill>
                <a:latin typeface="Candara" panose="020E0502030303020204" pitchFamily="34" charset="0"/>
              </a:rPr>
              <a:t> Declaration</a:t>
            </a:r>
          </a:p>
          <a:p>
            <a:pPr marL="457200" indent="-457200">
              <a:spcBef>
                <a:spcPts val="439"/>
              </a:spcBef>
              <a:buFont typeface="+mj-lt"/>
              <a:buAutoNum type="arabicPeriod"/>
            </a:pPr>
            <a:r>
              <a:rPr lang="en-US" altLang="en-US" b="0" dirty="0">
                <a:solidFill>
                  <a:schemeClr val="tx1"/>
                </a:solidFill>
                <a:latin typeface="Candara" panose="020E0502030303020204" pitchFamily="34" charset="0"/>
              </a:rPr>
              <a:t> Declaration block</a:t>
            </a:r>
          </a:p>
          <a:p>
            <a:pPr marL="457200" indent="-457200">
              <a:spcBef>
                <a:spcPts val="439"/>
              </a:spcBef>
              <a:buFont typeface="+mj-lt"/>
              <a:buAutoNum type="arabicPeriod"/>
            </a:pPr>
            <a:r>
              <a:rPr lang="en-US" altLang="en-US" b="0" dirty="0">
                <a:solidFill>
                  <a:schemeClr val="tx1"/>
                </a:solidFill>
                <a:latin typeface="Candara" panose="020E0502030303020204" pitchFamily="34" charset="0"/>
              </a:rPr>
              <a:t> Curly braces</a:t>
            </a:r>
          </a:p>
          <a:p>
            <a:pPr lvl="0">
              <a:spcBef>
                <a:spcPts val="439"/>
              </a:spcBef>
              <a:buNone/>
            </a:pP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828239" y="82260"/>
            <a:ext cx="7620000" cy="1143000"/>
          </a:xfrm>
        </p:spPr>
        <p:txBody>
          <a:bodyPr/>
          <a:lstStyle/>
          <a:p>
            <a:pPr lvl="0"/>
            <a:r>
              <a:rPr lang="en-US" dirty="0"/>
              <a:t>Syntax of CSS</a:t>
            </a:r>
          </a:p>
        </p:txBody>
      </p:sp>
      <p:sp>
        <p:nvSpPr>
          <p:cNvPr id="3" name="Content Placeholder 2"/>
          <p:cNvSpPr txBox="1">
            <a:spLocks noGrp="1"/>
          </p:cNvSpPr>
          <p:nvPr>
            <p:ph type="body" idx="4294967295"/>
          </p:nvPr>
        </p:nvSpPr>
        <p:spPr>
          <a:xfrm>
            <a:off x="1617663" y="1600200"/>
            <a:ext cx="7526337" cy="4478338"/>
          </a:xfrm>
        </p:spPr>
        <p:txBody>
          <a:bodyPr/>
          <a:lstStyle/>
          <a:p>
            <a:pPr lvl="0">
              <a:spcBef>
                <a:spcPts val="439"/>
              </a:spcBef>
              <a:buNone/>
            </a:pPr>
            <a:endParaRPr lang="en-US">
              <a:latin typeface="Arial" pitchFamily="34"/>
            </a:endParaRPr>
          </a:p>
          <a:p>
            <a:pPr lvl="0">
              <a:spcBef>
                <a:spcPts val="439"/>
              </a:spcBef>
              <a:buNone/>
            </a:pPr>
            <a:endParaRPr lang="en-US"/>
          </a:p>
        </p:txBody>
      </p:sp>
      <p:pic>
        <p:nvPicPr>
          <p:cNvPr id="4" name="Picture 3"/>
          <p:cNvPicPr>
            <a:picLocks noChangeAspect="1"/>
          </p:cNvPicPr>
          <p:nvPr/>
        </p:nvPicPr>
        <p:blipFill>
          <a:blip r:embed="rId3" cstate="print">
            <a:alphaModFix/>
          </a:blip>
          <a:srcRect/>
          <a:stretch>
            <a:fillRect/>
          </a:stretch>
        </p:blipFill>
        <p:spPr>
          <a:xfrm>
            <a:off x="999359" y="1993320"/>
            <a:ext cx="7277760" cy="29433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How We Read Text ">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03174" y="0"/>
            <a:ext cx="7620000" cy="1143000"/>
          </a:xfrm>
        </p:spPr>
        <p:txBody>
          <a:bodyPr/>
          <a:lstStyle/>
          <a:p>
            <a:pPr lvl="0"/>
            <a:r>
              <a:rPr lang="en-US" dirty="0"/>
              <a:t>Selector</a:t>
            </a:r>
          </a:p>
        </p:txBody>
      </p:sp>
      <p:sp>
        <p:nvSpPr>
          <p:cNvPr id="3" name="Content Placeholder 8"/>
          <p:cNvSpPr txBox="1">
            <a:spLocks noGrp="1"/>
          </p:cNvSpPr>
          <p:nvPr>
            <p:ph type="body" idx="4294967295"/>
          </p:nvPr>
        </p:nvSpPr>
        <p:spPr>
          <a:xfrm>
            <a:off x="903174" y="1629229"/>
            <a:ext cx="7573169" cy="4478338"/>
          </a:xfrm>
        </p:spPr>
        <p:txBody>
          <a:bodyPr>
            <a:normAutofit lnSpcReduction="10000"/>
          </a:bodyPr>
          <a:lstStyle/>
          <a:p>
            <a:pPr marL="0" indent="0" algn="l" defTabSz="914400" hangingPunct="0">
              <a:spcBef>
                <a:spcPts val="0"/>
              </a:spcBef>
              <a:buNone/>
            </a:pPr>
            <a:r>
              <a:rPr lang="en-US" sz="2100" b="0" dirty="0">
                <a:solidFill>
                  <a:schemeClr val="tx1"/>
                </a:solidFill>
                <a:latin typeface="Candara" panose="020E0502030303020204" pitchFamily="34" charset="0"/>
                <a:ea typeface="Microsoft YaHei" pitchFamily="2"/>
                <a:cs typeface="Mangal" pitchFamily="2"/>
              </a:rPr>
              <a:t>Selectors are used to declare which part of the markup a style applies to, a kind of match expression.  </a:t>
            </a:r>
          </a:p>
          <a:p>
            <a:pPr lvl="0" algn="l">
              <a:spcBef>
                <a:spcPts val="439"/>
              </a:spcBef>
              <a:buNone/>
            </a:pPr>
            <a:endParaRPr lang="en-US" dirty="0"/>
          </a:p>
          <a:p>
            <a:pPr lvl="0">
              <a:spcBef>
                <a:spcPts val="439"/>
              </a:spcBef>
              <a:buNone/>
            </a:pPr>
            <a:r>
              <a:rPr lang="en-US" altLang="en-US" sz="2100" dirty="0">
                <a:solidFill>
                  <a:schemeClr val="tx1"/>
                </a:solidFill>
                <a:latin typeface="Candara" panose="020E0502030303020204" pitchFamily="34" charset="0"/>
                <a:ea typeface="Microsoft YaHei" pitchFamily="2"/>
                <a:cs typeface="Mangal" pitchFamily="2"/>
              </a:rPr>
              <a:t>3</a:t>
            </a:r>
            <a:r>
              <a:rPr lang="en-US" altLang="en-US" sz="2100" b="0" dirty="0">
                <a:solidFill>
                  <a:schemeClr val="tx1"/>
                </a:solidFill>
                <a:latin typeface="Candara" panose="020E0502030303020204" pitchFamily="34" charset="0"/>
                <a:ea typeface="Microsoft YaHei" pitchFamily="2"/>
                <a:cs typeface="Mangal" pitchFamily="2"/>
              </a:rPr>
              <a:t> types of selectors</a:t>
            </a:r>
          </a:p>
          <a:p>
            <a:pPr marL="457200" indent="-457200">
              <a:spcBef>
                <a:spcPts val="439"/>
              </a:spcBef>
              <a:buFont typeface="+mj-lt"/>
              <a:buAutoNum type="arabicParenR"/>
            </a:pPr>
            <a:r>
              <a:rPr lang="en-US" altLang="en-US" sz="2100" b="0" dirty="0">
                <a:solidFill>
                  <a:schemeClr val="tx1"/>
                </a:solidFill>
                <a:latin typeface="Candara" panose="020E0502030303020204" pitchFamily="34" charset="0"/>
                <a:ea typeface="Microsoft YaHei" pitchFamily="2"/>
                <a:cs typeface="Mangal" pitchFamily="2"/>
              </a:rPr>
              <a:t> Tag selectors (body, p, div, a)</a:t>
            </a:r>
          </a:p>
          <a:p>
            <a:pPr marL="457200" indent="-457200">
              <a:spcBef>
                <a:spcPts val="439"/>
              </a:spcBef>
              <a:buFont typeface="+mj-lt"/>
              <a:buAutoNum type="arabicParenR"/>
            </a:pPr>
            <a:r>
              <a:rPr lang="en-US" altLang="en-US" sz="2100" b="0" dirty="0">
                <a:solidFill>
                  <a:schemeClr val="tx1"/>
                </a:solidFill>
                <a:latin typeface="Candara" panose="020E0502030303020204" pitchFamily="34" charset="0"/>
                <a:ea typeface="Microsoft YaHei" pitchFamily="2"/>
                <a:cs typeface="Mangal" pitchFamily="2"/>
              </a:rPr>
              <a:t> ID selectors (#wrapper, #sidebar)</a:t>
            </a:r>
          </a:p>
          <a:p>
            <a:pPr marL="457200" indent="-457200">
              <a:spcBef>
                <a:spcPts val="439"/>
              </a:spcBef>
              <a:buFont typeface="+mj-lt"/>
              <a:buAutoNum type="arabicParenR"/>
            </a:pPr>
            <a:r>
              <a:rPr lang="en-US" altLang="en-US" sz="2100" b="0" dirty="0">
                <a:solidFill>
                  <a:schemeClr val="tx1"/>
                </a:solidFill>
                <a:latin typeface="Candara" panose="020E0502030303020204" pitchFamily="34" charset="0"/>
                <a:ea typeface="Microsoft YaHei" pitchFamily="2"/>
                <a:cs typeface="Mangal" pitchFamily="2"/>
              </a:rPr>
              <a:t> Class selectors (.content, .menu)</a:t>
            </a:r>
          </a:p>
          <a:p>
            <a:pPr lvl="0">
              <a:spcBef>
                <a:spcPts val="439"/>
              </a:spcBef>
              <a:buNone/>
            </a:pPr>
            <a:endParaRPr lang="en-US" dirty="0"/>
          </a:p>
          <a:p>
            <a:pPr lvl="0">
              <a:spcBef>
                <a:spcPts val="439"/>
              </a:spcBef>
              <a:buNone/>
            </a:pPr>
            <a:r>
              <a:rPr lang="en-US" altLang="en-US" sz="1500" b="0" dirty="0">
                <a:solidFill>
                  <a:schemeClr val="tx1"/>
                </a:solidFill>
                <a:latin typeface="Candara" panose="020E0502030303020204" pitchFamily="34" charset="0"/>
                <a:ea typeface="Microsoft YaHei" pitchFamily="2"/>
                <a:cs typeface="Mangal" pitchFamily="2"/>
              </a:rPr>
              <a:t>*The selector is normally the HTML element you want to style</a:t>
            </a:r>
          </a:p>
          <a:p>
            <a:pPr lvl="0">
              <a:spcBef>
                <a:spcPts val="439"/>
              </a:spcBef>
              <a:buNone/>
            </a:pPr>
            <a:r>
              <a:rPr lang="en-US" altLang="en-US" sz="1500" b="0" dirty="0">
                <a:solidFill>
                  <a:schemeClr val="tx1"/>
                </a:solidFill>
                <a:latin typeface="Candara" panose="020E0502030303020204" pitchFamily="34" charset="0"/>
                <a:ea typeface="Microsoft YaHei" pitchFamily="2"/>
                <a:cs typeface="Mangal" pitchFamily="2"/>
              </a:rPr>
              <a:t>*Selectors should never start with a number, nor should they have spaces in them</a:t>
            </a:r>
          </a:p>
          <a:p>
            <a:pPr lvl="0">
              <a:spcBef>
                <a:spcPts val="439"/>
              </a:spcBef>
              <a:buNone/>
            </a:pPr>
            <a:endParaRPr lang="en-US" dirty="0"/>
          </a:p>
          <a:p>
            <a:pPr lvl="0">
              <a:spcBef>
                <a:spcPts val="439"/>
              </a:spcBef>
              <a:buNone/>
            </a:pPr>
            <a:r>
              <a:rPr lang="en-US" dirty="0"/>
              <a:t> </a:t>
            </a:r>
          </a:p>
          <a:p>
            <a:pPr lvl="0">
              <a:spcBef>
                <a:spcPts val="439"/>
              </a:spcBef>
              <a:buNone/>
            </a:pP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14400" y="0"/>
            <a:ext cx="7620000" cy="1143000"/>
          </a:xfrm>
        </p:spPr>
        <p:txBody>
          <a:bodyPr/>
          <a:lstStyle/>
          <a:p>
            <a:pPr lvl="0"/>
            <a:r>
              <a:rPr lang="en-US" dirty="0"/>
              <a:t>ID Selector</a:t>
            </a:r>
          </a:p>
        </p:txBody>
      </p:sp>
      <p:sp>
        <p:nvSpPr>
          <p:cNvPr id="3" name="Content Placeholder 8"/>
          <p:cNvSpPr txBox="1">
            <a:spLocks noGrp="1"/>
          </p:cNvSpPr>
          <p:nvPr>
            <p:ph type="body" idx="4294967295"/>
          </p:nvPr>
        </p:nvSpPr>
        <p:spPr>
          <a:xfrm>
            <a:off x="1617663" y="1600200"/>
            <a:ext cx="7526337" cy="4478338"/>
          </a:xfrm>
        </p:spPr>
        <p:txBody>
          <a:bodyPr/>
          <a:lstStyle/>
          <a:p>
            <a:pPr lvl="0">
              <a:spcBef>
                <a:spcPts val="439"/>
              </a:spcBef>
              <a:buNone/>
            </a:pPr>
            <a:endParaRPr lang="en-US" dirty="0"/>
          </a:p>
          <a:p>
            <a:pPr lvl="0">
              <a:spcBef>
                <a:spcPts val="439"/>
              </a:spcBef>
              <a:buNone/>
            </a:pPr>
            <a:endParaRPr lang="en-US" dirty="0"/>
          </a:p>
          <a:p>
            <a:pPr lvl="0">
              <a:spcBef>
                <a:spcPts val="439"/>
              </a:spcBef>
              <a:buNone/>
            </a:pPr>
            <a:endParaRPr lang="en-US" sz="1600" dirty="0"/>
          </a:p>
          <a:p>
            <a:pPr lvl="0">
              <a:spcBef>
                <a:spcPts val="439"/>
              </a:spcBef>
              <a:buNone/>
            </a:pPr>
            <a:endParaRPr lang="en-US" dirty="0"/>
          </a:p>
          <a:p>
            <a:pPr lvl="0">
              <a:spcBef>
                <a:spcPts val="439"/>
              </a:spcBef>
              <a:buNone/>
            </a:pPr>
            <a:r>
              <a:rPr lang="en-US" dirty="0"/>
              <a:t> </a:t>
            </a:r>
          </a:p>
          <a:p>
            <a:pPr lvl="0">
              <a:spcBef>
                <a:spcPts val="439"/>
              </a:spcBef>
              <a:buNone/>
            </a:pPr>
            <a:endParaRPr lang="en-US" dirty="0"/>
          </a:p>
        </p:txBody>
      </p:sp>
      <p:sp>
        <p:nvSpPr>
          <p:cNvPr id="4" name="TextBox 3"/>
          <p:cNvSpPr txBox="1"/>
          <p:nvPr/>
        </p:nvSpPr>
        <p:spPr>
          <a:xfrm>
            <a:off x="810000" y="1737359"/>
            <a:ext cx="8254978" cy="1499919"/>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The id selector is used to specify a style for a single, unique element.</a:t>
            </a:r>
          </a:p>
          <a:p>
            <a:pPr marL="0" marR="0" lvl="0" indent="0" rtl="0" hangingPunct="0">
              <a:lnSpc>
                <a:spcPct val="100000"/>
              </a:lnSpc>
              <a:spcBef>
                <a:spcPts val="0"/>
              </a:spcBef>
              <a:spcAft>
                <a:spcPts val="0"/>
              </a:spcAft>
              <a:buNone/>
              <a:tabLst/>
            </a:pP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The id selector uses the id attribute of the HTML element, and is defined with a "#".</a:t>
            </a:r>
          </a:p>
          <a:p>
            <a:pPr marL="0" marR="0" lvl="0" indent="0" rtl="0" hangingPunct="0">
              <a:lnSpc>
                <a:spcPct val="100000"/>
              </a:lnSpc>
              <a:spcBef>
                <a:spcPts val="0"/>
              </a:spcBef>
              <a:spcAft>
                <a:spcPts val="0"/>
              </a:spcAft>
              <a:buNone/>
              <a:tabLst/>
            </a:pP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The style rule below will be applied to the element with id="wrapper":</a:t>
            </a:r>
          </a:p>
        </p:txBody>
      </p:sp>
      <p:sp>
        <p:nvSpPr>
          <p:cNvPr id="5" name="TextBox 4"/>
          <p:cNvSpPr txBox="1"/>
          <p:nvPr/>
        </p:nvSpPr>
        <p:spPr>
          <a:xfrm>
            <a:off x="914400" y="6035040"/>
            <a:ext cx="8046720" cy="30204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500" b="0" i="0" u="none" strike="noStrike" kern="1200">
                <a:ln>
                  <a:noFill/>
                </a:ln>
                <a:latin typeface="Arial" pitchFamily="18"/>
                <a:ea typeface="Microsoft YaHei" pitchFamily="2"/>
                <a:cs typeface="Mangal" pitchFamily="2"/>
              </a:rPr>
              <a:t>*Do NOT start an ID name with a number!</a:t>
            </a:r>
          </a:p>
        </p:txBody>
      </p:sp>
      <p:sp>
        <p:nvSpPr>
          <p:cNvPr id="6" name="TextBox 5"/>
          <p:cNvSpPr txBox="1"/>
          <p:nvPr/>
        </p:nvSpPr>
        <p:spPr>
          <a:xfrm>
            <a:off x="914400" y="3619800"/>
            <a:ext cx="2670629" cy="214092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dirty="0">
                <a:ln>
                  <a:noFill/>
                </a:ln>
                <a:solidFill>
                  <a:srgbClr val="FF6633"/>
                </a:solidFill>
                <a:latin typeface="Candara" panose="020E0502030303020204" pitchFamily="34" charset="0"/>
                <a:ea typeface="Microsoft YaHei" pitchFamily="2"/>
                <a:cs typeface="Mangal" pitchFamily="2"/>
              </a:rPr>
              <a:t>#wrapper</a:t>
            </a:r>
          </a:p>
          <a:p>
            <a:pPr marL="0" marR="0" lvl="0" indent="0" rtl="0" hangingPunct="0">
              <a:lnSpc>
                <a:spcPct val="100000"/>
              </a:lnSpc>
              <a:spcBef>
                <a:spcPts val="0"/>
              </a:spcBef>
              <a:spcAft>
                <a:spcPts val="0"/>
              </a:spcAft>
              <a:buNone/>
              <a:tabLst/>
            </a:pPr>
            <a:r>
              <a:rPr lang="en-US" sz="1800" b="0" i="0" u="none" strike="noStrike" kern="1200" dirty="0">
                <a:ln>
                  <a:noFill/>
                </a:ln>
                <a:solidFill>
                  <a:srgbClr val="FF6633"/>
                </a:solidFill>
                <a:latin typeface="Candara" panose="020E0502030303020204" pitchFamily="34" charset="0"/>
                <a:ea typeface="Microsoft YaHei" pitchFamily="2"/>
                <a:cs typeface="Mangal" pitchFamily="2"/>
              </a:rPr>
              <a:t>{</a:t>
            </a:r>
          </a:p>
          <a:p>
            <a:pPr marL="0" marR="0" lvl="0" indent="0" rtl="0" hangingPunct="0">
              <a:lnSpc>
                <a:spcPct val="100000"/>
              </a:lnSpc>
              <a:spcBef>
                <a:spcPts val="0"/>
              </a:spcBef>
              <a:spcAft>
                <a:spcPts val="0"/>
              </a:spcAft>
              <a:buNone/>
              <a:tabLst/>
            </a:pPr>
            <a:r>
              <a:rPr lang="en-US" sz="1800" b="0" i="0" u="none" strike="noStrike" kern="1200" dirty="0" smtClean="0">
                <a:ln>
                  <a:noFill/>
                </a:ln>
                <a:solidFill>
                  <a:srgbClr val="FF6633"/>
                </a:solidFill>
                <a:latin typeface="Candara" panose="020E0502030303020204" pitchFamily="34" charset="0"/>
                <a:ea typeface="Microsoft YaHei" pitchFamily="2"/>
                <a:cs typeface="Mangal" pitchFamily="2"/>
              </a:rPr>
              <a:t>     </a:t>
            </a:r>
            <a:r>
              <a:rPr lang="en-US" sz="1800" b="0" i="0" u="none" strike="noStrike" kern="1200" dirty="0" err="1" smtClean="0">
                <a:ln>
                  <a:noFill/>
                </a:ln>
                <a:solidFill>
                  <a:srgbClr val="FF6633"/>
                </a:solidFill>
                <a:latin typeface="Candara" panose="020E0502030303020204" pitchFamily="34" charset="0"/>
                <a:ea typeface="Microsoft YaHei" pitchFamily="2"/>
                <a:cs typeface="Mangal" pitchFamily="2"/>
              </a:rPr>
              <a:t>text-align:center</a:t>
            </a:r>
            <a:r>
              <a:rPr lang="en-US" sz="1800" b="0" i="0" u="none" strike="noStrike" kern="1200" dirty="0">
                <a:ln>
                  <a:noFill/>
                </a:ln>
                <a:solidFill>
                  <a:srgbClr val="FF6633"/>
                </a:solidFill>
                <a:latin typeface="Candara" panose="020E0502030303020204" pitchFamily="34" charset="0"/>
                <a:ea typeface="Microsoft YaHei" pitchFamily="2"/>
                <a:cs typeface="Mangal" pitchFamily="2"/>
              </a:rPr>
              <a:t>;</a:t>
            </a:r>
          </a:p>
          <a:p>
            <a:pPr marL="0" marR="0" lvl="0" indent="0" rtl="0" hangingPunct="0">
              <a:lnSpc>
                <a:spcPct val="100000"/>
              </a:lnSpc>
              <a:spcBef>
                <a:spcPts val="0"/>
              </a:spcBef>
              <a:spcAft>
                <a:spcPts val="0"/>
              </a:spcAft>
              <a:buNone/>
              <a:tabLst/>
            </a:pPr>
            <a:r>
              <a:rPr lang="en-US" sz="1800" b="0" i="0" u="none" strike="noStrike" kern="1200" dirty="0" smtClean="0">
                <a:ln>
                  <a:noFill/>
                </a:ln>
                <a:solidFill>
                  <a:srgbClr val="FF6633"/>
                </a:solidFill>
                <a:latin typeface="Candara" panose="020E0502030303020204" pitchFamily="34" charset="0"/>
                <a:ea typeface="Microsoft YaHei" pitchFamily="2"/>
                <a:cs typeface="Mangal" pitchFamily="2"/>
              </a:rPr>
              <a:t>     border:1px </a:t>
            </a:r>
            <a:r>
              <a:rPr lang="en-US" sz="1800" b="0" i="0" u="none" strike="noStrike" kern="1200" dirty="0">
                <a:ln>
                  <a:noFill/>
                </a:ln>
                <a:solidFill>
                  <a:srgbClr val="FF6633"/>
                </a:solidFill>
                <a:latin typeface="Candara" panose="020E0502030303020204" pitchFamily="34" charset="0"/>
                <a:ea typeface="Microsoft YaHei" pitchFamily="2"/>
                <a:cs typeface="Mangal" pitchFamily="2"/>
              </a:rPr>
              <a:t>solid red;</a:t>
            </a:r>
          </a:p>
          <a:p>
            <a:pPr marL="0" marR="0" lvl="0" indent="0" rtl="0" hangingPunct="0">
              <a:lnSpc>
                <a:spcPct val="100000"/>
              </a:lnSpc>
              <a:spcBef>
                <a:spcPts val="0"/>
              </a:spcBef>
              <a:spcAft>
                <a:spcPts val="0"/>
              </a:spcAft>
              <a:buNone/>
              <a:tabLst/>
            </a:pPr>
            <a:r>
              <a:rPr lang="en-US" sz="1800" b="0" i="0" u="none" strike="noStrike" kern="1200" dirty="0" smtClean="0">
                <a:ln>
                  <a:noFill/>
                </a:ln>
                <a:solidFill>
                  <a:srgbClr val="FF6633"/>
                </a:solidFill>
                <a:latin typeface="Candara" panose="020E0502030303020204" pitchFamily="34" charset="0"/>
                <a:ea typeface="Microsoft YaHei" pitchFamily="2"/>
                <a:cs typeface="Mangal" pitchFamily="2"/>
              </a:rPr>
              <a:t>     Width</a:t>
            </a:r>
            <a:r>
              <a:rPr lang="en-US" sz="1800" b="0" i="0" u="none" strike="noStrike" kern="1200" dirty="0">
                <a:ln>
                  <a:noFill/>
                </a:ln>
                <a:solidFill>
                  <a:srgbClr val="FF6633"/>
                </a:solidFill>
                <a:latin typeface="Candara" panose="020E0502030303020204" pitchFamily="34" charset="0"/>
                <a:ea typeface="Microsoft YaHei" pitchFamily="2"/>
                <a:cs typeface="Mangal" pitchFamily="2"/>
              </a:rPr>
              <a:t>: 200px;</a:t>
            </a:r>
          </a:p>
          <a:p>
            <a:pPr marL="0" marR="0" lvl="0" indent="0" rtl="0" hangingPunct="0">
              <a:lnSpc>
                <a:spcPct val="100000"/>
              </a:lnSpc>
              <a:spcBef>
                <a:spcPts val="0"/>
              </a:spcBef>
              <a:spcAft>
                <a:spcPts val="0"/>
              </a:spcAft>
              <a:buNone/>
              <a:tabLst/>
            </a:pPr>
            <a:r>
              <a:rPr lang="en-US" sz="1800" b="0" i="0" u="none" strike="noStrike" kern="1200" dirty="0" smtClean="0">
                <a:ln>
                  <a:noFill/>
                </a:ln>
                <a:solidFill>
                  <a:srgbClr val="FF6633"/>
                </a:solidFill>
                <a:latin typeface="Candara" panose="020E0502030303020204" pitchFamily="34" charset="0"/>
                <a:ea typeface="Microsoft YaHei" pitchFamily="2"/>
                <a:cs typeface="Mangal" pitchFamily="2"/>
              </a:rPr>
              <a:t>     Height</a:t>
            </a:r>
            <a:r>
              <a:rPr lang="en-US" sz="1800" b="0" i="0" u="none" strike="noStrike" kern="1200" dirty="0">
                <a:ln>
                  <a:noFill/>
                </a:ln>
                <a:solidFill>
                  <a:srgbClr val="FF6633"/>
                </a:solidFill>
                <a:latin typeface="Candara" panose="020E0502030303020204" pitchFamily="34" charset="0"/>
                <a:ea typeface="Microsoft YaHei" pitchFamily="2"/>
                <a:cs typeface="Mangal" pitchFamily="2"/>
              </a:rPr>
              <a:t>: 100px</a:t>
            </a:r>
          </a:p>
          <a:p>
            <a:pPr marL="0" marR="0" lvl="0" indent="0" rtl="0" hangingPunct="0">
              <a:lnSpc>
                <a:spcPct val="100000"/>
              </a:lnSpc>
              <a:spcBef>
                <a:spcPts val="0"/>
              </a:spcBef>
              <a:spcAft>
                <a:spcPts val="0"/>
              </a:spcAft>
              <a:buNone/>
              <a:tabLst/>
            </a:pPr>
            <a:r>
              <a:rPr lang="en-US" sz="1800" b="0" i="0" u="none" strike="noStrike" kern="1200" dirty="0">
                <a:ln>
                  <a:noFill/>
                </a:ln>
                <a:solidFill>
                  <a:srgbClr val="FF6633"/>
                </a:solidFill>
                <a:latin typeface="Candara" panose="020E0502030303020204" pitchFamily="34" charset="0"/>
                <a:ea typeface="Microsoft YaHei" pitchFamily="2"/>
                <a:cs typeface="Mangal" pitchFamily="2"/>
              </a:rPr>
              <a:t>}</a:t>
            </a:r>
          </a:p>
        </p:txBody>
      </p:sp>
      <p:sp>
        <p:nvSpPr>
          <p:cNvPr id="7" name="TextBox 6"/>
          <p:cNvSpPr txBox="1"/>
          <p:nvPr/>
        </p:nvSpPr>
        <p:spPr>
          <a:xfrm>
            <a:off x="4114800" y="3639046"/>
            <a:ext cx="5029200" cy="121811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solidFill>
                  <a:srgbClr val="FF6633"/>
                </a:solidFill>
                <a:latin typeface="Candara" panose="020E0502030303020204" pitchFamily="34" charset="0"/>
                <a:ea typeface="Microsoft YaHei" pitchFamily="2"/>
                <a:cs typeface="Mangal" pitchFamily="2"/>
              </a:rPr>
              <a:t>For example, to identify a paragraph as “head”, use the code:</a:t>
            </a:r>
          </a:p>
          <a:p>
            <a:pPr marL="0" marR="0" lvl="0" indent="0" rtl="0" hangingPunct="0">
              <a:lnSpc>
                <a:spcPct val="100000"/>
              </a:lnSpc>
              <a:spcBef>
                <a:spcPts val="0"/>
              </a:spcBef>
              <a:spcAft>
                <a:spcPts val="0"/>
              </a:spcAft>
              <a:buNone/>
              <a:tabLst/>
            </a:pPr>
            <a:endParaRPr lang="en-US" sz="1800" b="0" i="0" u="none" strike="noStrike" kern="1200" dirty="0">
              <a:ln>
                <a:noFill/>
              </a:ln>
              <a:solidFill>
                <a:srgbClr val="FF6633"/>
              </a:solidFill>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a:ln>
                  <a:noFill/>
                </a:ln>
                <a:solidFill>
                  <a:srgbClr val="FF6633"/>
                </a:solidFill>
                <a:latin typeface="Candara" panose="020E0502030303020204" pitchFamily="34" charset="0"/>
                <a:ea typeface="Microsoft YaHei" pitchFamily="2"/>
                <a:cs typeface="Mangal" pitchFamily="2"/>
              </a:rPr>
              <a:t>&lt;div  id=“wrapper”&gt;… &lt;/div&gt;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879771" y="53521"/>
            <a:ext cx="7620000" cy="1143000"/>
          </a:xfrm>
        </p:spPr>
        <p:txBody>
          <a:bodyPr/>
          <a:lstStyle/>
          <a:p>
            <a:pPr lvl="0"/>
            <a:r>
              <a:rPr lang="en-US" dirty="0"/>
              <a:t>Class Selector</a:t>
            </a:r>
          </a:p>
        </p:txBody>
      </p:sp>
      <p:sp>
        <p:nvSpPr>
          <p:cNvPr id="3" name="Content Placeholder 8"/>
          <p:cNvSpPr txBox="1">
            <a:spLocks noGrp="1"/>
          </p:cNvSpPr>
          <p:nvPr>
            <p:ph type="body" idx="4294967295"/>
          </p:nvPr>
        </p:nvSpPr>
        <p:spPr>
          <a:xfrm>
            <a:off x="1617663" y="1600200"/>
            <a:ext cx="7526337" cy="4478338"/>
          </a:xfrm>
        </p:spPr>
        <p:txBody>
          <a:bodyPr/>
          <a:lstStyle/>
          <a:p>
            <a:pPr lvl="0">
              <a:spcBef>
                <a:spcPts val="439"/>
              </a:spcBef>
              <a:buNone/>
            </a:pPr>
            <a:endParaRPr lang="en-US"/>
          </a:p>
          <a:p>
            <a:pPr lvl="0">
              <a:spcBef>
                <a:spcPts val="439"/>
              </a:spcBef>
              <a:buNone/>
            </a:pPr>
            <a:endParaRPr lang="en-US"/>
          </a:p>
          <a:p>
            <a:pPr lvl="0">
              <a:spcBef>
                <a:spcPts val="439"/>
              </a:spcBef>
              <a:buNone/>
            </a:pPr>
            <a:endParaRPr lang="en-US" sz="1600"/>
          </a:p>
          <a:p>
            <a:pPr lvl="0">
              <a:spcBef>
                <a:spcPts val="439"/>
              </a:spcBef>
              <a:buNone/>
            </a:pPr>
            <a:endParaRPr lang="en-US"/>
          </a:p>
          <a:p>
            <a:pPr lvl="0">
              <a:spcBef>
                <a:spcPts val="439"/>
              </a:spcBef>
              <a:buNone/>
            </a:pPr>
            <a:r>
              <a:rPr lang="en-US"/>
              <a:t> </a:t>
            </a:r>
          </a:p>
          <a:p>
            <a:pPr lvl="0">
              <a:spcBef>
                <a:spcPts val="439"/>
              </a:spcBef>
              <a:buNone/>
            </a:pPr>
            <a:endParaRPr lang="en-US"/>
          </a:p>
        </p:txBody>
      </p:sp>
      <p:sp>
        <p:nvSpPr>
          <p:cNvPr id="4" name="TextBox 3"/>
          <p:cNvSpPr txBox="1"/>
          <p:nvPr/>
        </p:nvSpPr>
        <p:spPr>
          <a:xfrm>
            <a:off x="787141" y="1368980"/>
            <a:ext cx="8301238" cy="2595667"/>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2000" b="0" i="0" u="none" strike="noStrike" kern="1200" dirty="0">
                <a:ln>
                  <a:noFill/>
                </a:ln>
                <a:latin typeface="Candara" panose="020E0502030303020204" pitchFamily="34" charset="0"/>
                <a:ea typeface="Microsoft YaHei" pitchFamily="2"/>
                <a:cs typeface="Mangal" pitchFamily="2"/>
              </a:rPr>
              <a:t>The class selector is used to specify a style for a group of elements. Unlike the id selector, </a:t>
            </a:r>
            <a:r>
              <a:rPr lang="en-US" sz="2000" b="0" i="0" u="none" strike="noStrike" kern="1200" dirty="0" smtClean="0">
                <a:ln>
                  <a:noFill/>
                </a:ln>
                <a:latin typeface="Candara" panose="020E0502030303020204" pitchFamily="34" charset="0"/>
                <a:ea typeface="Microsoft YaHei" pitchFamily="2"/>
                <a:cs typeface="Mangal" pitchFamily="2"/>
              </a:rPr>
              <a:t/>
            </a:r>
            <a:br>
              <a:rPr lang="en-US" sz="2000" b="0" i="0" u="none" strike="noStrike" kern="1200" dirty="0" smtClean="0">
                <a:ln>
                  <a:noFill/>
                </a:ln>
                <a:latin typeface="Candara" panose="020E0502030303020204" pitchFamily="34" charset="0"/>
                <a:ea typeface="Microsoft YaHei" pitchFamily="2"/>
                <a:cs typeface="Mangal" pitchFamily="2"/>
              </a:rPr>
            </a:br>
            <a:r>
              <a:rPr lang="en-US" sz="2000" b="0" i="0" u="none" strike="noStrike" kern="1200" dirty="0" smtClean="0">
                <a:ln>
                  <a:noFill/>
                </a:ln>
                <a:latin typeface="Candara" panose="020E0502030303020204" pitchFamily="34" charset="0"/>
                <a:ea typeface="Microsoft YaHei" pitchFamily="2"/>
                <a:cs typeface="Mangal" pitchFamily="2"/>
              </a:rPr>
              <a:t>the </a:t>
            </a:r>
            <a:r>
              <a:rPr lang="en-US" sz="2000" b="0" i="0" u="none" strike="noStrike" kern="1200" dirty="0">
                <a:ln>
                  <a:noFill/>
                </a:ln>
                <a:latin typeface="Candara" panose="020E0502030303020204" pitchFamily="34" charset="0"/>
                <a:ea typeface="Microsoft YaHei" pitchFamily="2"/>
                <a:cs typeface="Mangal" pitchFamily="2"/>
              </a:rPr>
              <a:t>class selector is most often used on several elements</a:t>
            </a:r>
            <a:r>
              <a:rPr lang="en-US" sz="2000" b="0" i="0" u="none" strike="noStrike" kern="1200" dirty="0" smtClean="0">
                <a:ln>
                  <a:noFill/>
                </a:ln>
                <a:latin typeface="Candara" panose="020E0502030303020204" pitchFamily="34" charset="0"/>
                <a:ea typeface="Microsoft YaHei" pitchFamily="2"/>
                <a:cs typeface="Mangal" pitchFamily="2"/>
              </a:rPr>
              <a:t>.</a:t>
            </a:r>
            <a:endParaRPr lang="en-US" sz="20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2000" b="0" i="0" u="none" strike="noStrike" kern="1200" dirty="0">
                <a:ln>
                  <a:noFill/>
                </a:ln>
                <a:latin typeface="Candara" panose="020E0502030303020204" pitchFamily="34" charset="0"/>
                <a:ea typeface="Microsoft YaHei" pitchFamily="2"/>
                <a:cs typeface="Mangal" pitchFamily="2"/>
              </a:rPr>
              <a:t>This allows you to set a particular style for many HTML elements with the same class</a:t>
            </a:r>
            <a:r>
              <a:rPr lang="en-US" sz="2000" b="0" i="0" u="none" strike="noStrike" kern="1200" dirty="0" smtClean="0">
                <a:ln>
                  <a:noFill/>
                </a:ln>
                <a:latin typeface="Candara" panose="020E0502030303020204" pitchFamily="34" charset="0"/>
                <a:ea typeface="Microsoft YaHei" pitchFamily="2"/>
                <a:cs typeface="Mangal" pitchFamily="2"/>
              </a:rPr>
              <a:t>.</a:t>
            </a:r>
            <a:endParaRPr lang="en-US" sz="20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2000" b="0" i="0" u="none" strike="noStrike" kern="1200" dirty="0">
                <a:ln>
                  <a:noFill/>
                </a:ln>
                <a:latin typeface="Candara" panose="020E0502030303020204" pitchFamily="34" charset="0"/>
                <a:ea typeface="Microsoft YaHei" pitchFamily="2"/>
                <a:cs typeface="Mangal" pitchFamily="2"/>
              </a:rPr>
              <a:t>The class selector uses the HTML class attribute, and is defined with a </a:t>
            </a:r>
            <a:r>
              <a:rPr lang="en-US" sz="2000" b="0" i="0" u="none" strike="noStrike" kern="1200" dirty="0" smtClean="0">
                <a:ln>
                  <a:noFill/>
                </a:ln>
                <a:latin typeface="Candara" panose="020E0502030303020204" pitchFamily="34" charset="0"/>
                <a:ea typeface="Microsoft YaHei" pitchFamily="2"/>
                <a:cs typeface="Mangal" pitchFamily="2"/>
              </a:rPr>
              <a:t>"."</a:t>
            </a:r>
            <a:endParaRPr lang="en-US" sz="20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2000" b="0" i="0" u="none" strike="noStrike" kern="1200" dirty="0">
                <a:ln>
                  <a:noFill/>
                </a:ln>
                <a:latin typeface="Candara" panose="020E0502030303020204" pitchFamily="34" charset="0"/>
                <a:ea typeface="Microsoft YaHei" pitchFamily="2"/>
                <a:cs typeface="Mangal" pitchFamily="2"/>
              </a:rPr>
              <a:t>In the example below, all HTML elements with class="center" will be center-aligned:</a:t>
            </a:r>
          </a:p>
        </p:txBody>
      </p:sp>
      <p:sp>
        <p:nvSpPr>
          <p:cNvPr id="5" name="TextBox 4"/>
          <p:cNvSpPr txBox="1"/>
          <p:nvPr/>
        </p:nvSpPr>
        <p:spPr>
          <a:xfrm>
            <a:off x="914400" y="6035040"/>
            <a:ext cx="3559734" cy="325687"/>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500" b="0" i="0" u="none" strike="noStrike" kern="1200" dirty="0">
                <a:ln>
                  <a:noFill/>
                </a:ln>
                <a:latin typeface="Candara" panose="020E0502030303020204" pitchFamily="34" charset="0"/>
                <a:ea typeface="Microsoft YaHei" pitchFamily="2"/>
                <a:cs typeface="Mangal" pitchFamily="2"/>
              </a:rPr>
              <a:t>*Do NOT start an ID name with a number!</a:t>
            </a:r>
          </a:p>
        </p:txBody>
      </p:sp>
      <p:sp>
        <p:nvSpPr>
          <p:cNvPr id="6" name="TextBox 5"/>
          <p:cNvSpPr txBox="1"/>
          <p:nvPr/>
        </p:nvSpPr>
        <p:spPr>
          <a:xfrm>
            <a:off x="823261" y="4182867"/>
            <a:ext cx="2780639" cy="34704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dirty="0">
                <a:ln>
                  <a:noFill/>
                </a:ln>
                <a:solidFill>
                  <a:srgbClr val="FF6633"/>
                </a:solidFill>
                <a:latin typeface="Candara" panose="020E0502030303020204" pitchFamily="34" charset="0"/>
                <a:ea typeface="Microsoft YaHei" pitchFamily="2"/>
                <a:cs typeface="Mangal" pitchFamily="2"/>
              </a:rPr>
              <a:t>.center {</a:t>
            </a:r>
            <a:r>
              <a:rPr lang="en-US" sz="1800" b="0" i="0" u="none" strike="noStrike" kern="1200" dirty="0" err="1">
                <a:ln>
                  <a:noFill/>
                </a:ln>
                <a:solidFill>
                  <a:srgbClr val="FF6633"/>
                </a:solidFill>
                <a:latin typeface="Candara" panose="020E0502030303020204" pitchFamily="34" charset="0"/>
                <a:ea typeface="Microsoft YaHei" pitchFamily="2"/>
                <a:cs typeface="Mangal" pitchFamily="2"/>
              </a:rPr>
              <a:t>text-align:center</a:t>
            </a:r>
            <a:r>
              <a:rPr lang="en-US" sz="1800" b="0" i="0" u="none" strike="noStrike" kern="1200" dirty="0">
                <a:ln>
                  <a:noFill/>
                </a:ln>
                <a:solidFill>
                  <a:srgbClr val="FF6633"/>
                </a:solidFill>
                <a:latin typeface="Candara" panose="020E0502030303020204" pitchFamily="34" charset="0"/>
                <a:ea typeface="Microsoft YaHei" pitchFamily="2"/>
                <a:cs typeface="Mangal" pitchFamily="2"/>
              </a:rPr>
              <a:t>;}</a:t>
            </a:r>
          </a:p>
        </p:txBody>
      </p:sp>
      <p:sp>
        <p:nvSpPr>
          <p:cNvPr id="7" name="TextBox 6"/>
          <p:cNvSpPr txBox="1"/>
          <p:nvPr/>
        </p:nvSpPr>
        <p:spPr>
          <a:xfrm>
            <a:off x="4087222" y="4091923"/>
            <a:ext cx="5270759" cy="60336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500" b="0" i="0" u="none" strike="noStrike" kern="1200" dirty="0">
                <a:ln>
                  <a:noFill/>
                </a:ln>
                <a:solidFill>
                  <a:srgbClr val="FF6633"/>
                </a:solidFill>
                <a:latin typeface="Candara" panose="020E0502030303020204" pitchFamily="34" charset="0"/>
                <a:ea typeface="Microsoft YaHei" pitchFamily="2"/>
                <a:cs typeface="Mangal" pitchFamily="2"/>
              </a:rPr>
              <a:t>&lt;h1 class="center"&gt;Center-aligned heading&lt;/h1&gt;</a:t>
            </a:r>
          </a:p>
          <a:p>
            <a:pPr marL="0" marR="0" lvl="0" indent="0" rtl="0" hangingPunct="0">
              <a:lnSpc>
                <a:spcPct val="100000"/>
              </a:lnSpc>
              <a:spcBef>
                <a:spcPts val="0"/>
              </a:spcBef>
              <a:spcAft>
                <a:spcPts val="0"/>
              </a:spcAft>
              <a:buNone/>
              <a:tabLst/>
            </a:pPr>
            <a:r>
              <a:rPr lang="en-US" sz="1500" b="0" i="0" u="none" strike="noStrike" kern="1200" dirty="0">
                <a:ln>
                  <a:noFill/>
                </a:ln>
                <a:solidFill>
                  <a:srgbClr val="FF6633"/>
                </a:solidFill>
                <a:latin typeface="Candara" panose="020E0502030303020204" pitchFamily="34" charset="0"/>
                <a:ea typeface="Microsoft YaHei" pitchFamily="2"/>
                <a:cs typeface="Mangal" pitchFamily="2"/>
              </a:rPr>
              <a:t>&lt;p class="center"&gt;Center-aligned paragraph.&lt;/p&gt;</a:t>
            </a:r>
          </a:p>
        </p:txBody>
      </p:sp>
      <p:sp>
        <p:nvSpPr>
          <p:cNvPr id="8" name="TextBox 7"/>
          <p:cNvSpPr txBox="1"/>
          <p:nvPr/>
        </p:nvSpPr>
        <p:spPr>
          <a:xfrm>
            <a:off x="864359" y="4956480"/>
            <a:ext cx="2907000" cy="34704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dirty="0" err="1">
                <a:ln>
                  <a:noFill/>
                </a:ln>
                <a:solidFill>
                  <a:srgbClr val="FF6633"/>
                </a:solidFill>
                <a:latin typeface="Candara" panose="020E0502030303020204" pitchFamily="34" charset="0"/>
                <a:ea typeface="Microsoft YaHei" pitchFamily="2"/>
                <a:cs typeface="Mangal" pitchFamily="2"/>
              </a:rPr>
              <a:t>p.center</a:t>
            </a:r>
            <a:r>
              <a:rPr lang="en-US" sz="1800" b="0" i="0" u="none" strike="noStrike" kern="1200" dirty="0">
                <a:ln>
                  <a:noFill/>
                </a:ln>
                <a:solidFill>
                  <a:srgbClr val="FF6633"/>
                </a:solidFill>
                <a:latin typeface="Candara" panose="020E0502030303020204" pitchFamily="34" charset="0"/>
                <a:ea typeface="Microsoft YaHei" pitchFamily="2"/>
                <a:cs typeface="Mangal" pitchFamily="2"/>
              </a:rPr>
              <a:t> {</a:t>
            </a:r>
            <a:r>
              <a:rPr lang="en-US" sz="1800" b="0" i="0" u="none" strike="noStrike" kern="1200" dirty="0" err="1">
                <a:ln>
                  <a:noFill/>
                </a:ln>
                <a:solidFill>
                  <a:srgbClr val="FF6633"/>
                </a:solidFill>
                <a:latin typeface="Candara" panose="020E0502030303020204" pitchFamily="34" charset="0"/>
                <a:ea typeface="Microsoft YaHei" pitchFamily="2"/>
                <a:cs typeface="Mangal" pitchFamily="2"/>
              </a:rPr>
              <a:t>text-align:left</a:t>
            </a:r>
            <a:r>
              <a:rPr lang="en-US" sz="1800" b="0" i="0" u="none" strike="noStrike" kern="1200" dirty="0">
                <a:ln>
                  <a:noFill/>
                </a:ln>
                <a:solidFill>
                  <a:srgbClr val="FF6633"/>
                </a:solidFill>
                <a:latin typeface="Candara" panose="020E0502030303020204" pitchFamily="34" charset="0"/>
                <a:ea typeface="Microsoft YaHei" pitchFamily="2"/>
                <a:cs typeface="Mangal" pitchFamily="2"/>
              </a:rPr>
              <a:t>;}</a:t>
            </a:r>
          </a:p>
        </p:txBody>
      </p:sp>
      <p:sp>
        <p:nvSpPr>
          <p:cNvPr id="9" name="TextBox 8"/>
          <p:cNvSpPr txBox="1"/>
          <p:nvPr/>
        </p:nvSpPr>
        <p:spPr>
          <a:xfrm>
            <a:off x="4076930" y="5018353"/>
            <a:ext cx="5270759" cy="60336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500" b="0" i="0" u="none" strike="noStrike" kern="1200" dirty="0">
                <a:ln>
                  <a:noFill/>
                </a:ln>
                <a:solidFill>
                  <a:srgbClr val="FF6633"/>
                </a:solidFill>
                <a:latin typeface="Candara" panose="020E0502030303020204" pitchFamily="34" charset="0"/>
                <a:ea typeface="Microsoft YaHei" pitchFamily="2"/>
                <a:cs typeface="Mangal" pitchFamily="2"/>
              </a:rPr>
              <a:t>&lt;p class="left"&gt;Center-aligned paragraph.&lt;/p&gt;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How We View Screens">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07800" y="317"/>
            <a:ext cx="7620000" cy="1143000"/>
          </a:xfrm>
        </p:spPr>
        <p:txBody>
          <a:bodyPr/>
          <a:lstStyle/>
          <a:p>
            <a:pPr lvl="0"/>
            <a:r>
              <a:rPr lang="en-US" dirty="0"/>
              <a:t>Property &amp; Value</a:t>
            </a:r>
          </a:p>
        </p:txBody>
      </p:sp>
      <p:sp>
        <p:nvSpPr>
          <p:cNvPr id="3" name="Content Placeholder 2"/>
          <p:cNvSpPr txBox="1">
            <a:spLocks noGrp="1"/>
          </p:cNvSpPr>
          <p:nvPr>
            <p:ph type="body" idx="4294967295"/>
          </p:nvPr>
        </p:nvSpPr>
        <p:spPr>
          <a:xfrm>
            <a:off x="999360" y="1591809"/>
            <a:ext cx="7897898" cy="4478338"/>
          </a:xfrm>
        </p:spPr>
        <p:txBody>
          <a:bodyPr/>
          <a:lstStyle/>
          <a:p>
            <a:pPr lvl="0" algn="l">
              <a:spcBef>
                <a:spcPts val="439"/>
              </a:spcBef>
              <a:buNone/>
            </a:pPr>
            <a:r>
              <a:rPr lang="en-US" altLang="en-US" sz="2000" b="0" dirty="0">
                <a:solidFill>
                  <a:schemeClr val="tx1"/>
                </a:solidFill>
                <a:latin typeface="Candara" panose="020E0502030303020204" pitchFamily="34" charset="0"/>
                <a:ea typeface="Microsoft YaHei" pitchFamily="2"/>
                <a:cs typeface="Mangal" pitchFamily="2"/>
              </a:rPr>
              <a:t>The property is the style attribute you want to change. Each </a:t>
            </a:r>
            <a:r>
              <a:rPr lang="en-US" altLang="en-US" sz="2000" b="0" dirty="0" smtClean="0">
                <a:solidFill>
                  <a:schemeClr val="tx1"/>
                </a:solidFill>
                <a:latin typeface="Candara" panose="020E0502030303020204" pitchFamily="34" charset="0"/>
                <a:ea typeface="Microsoft YaHei" pitchFamily="2"/>
                <a:cs typeface="Mangal" pitchFamily="2"/>
              </a:rPr>
              <a:t>property</a:t>
            </a:r>
          </a:p>
          <a:p>
            <a:pPr lvl="0" algn="l">
              <a:spcBef>
                <a:spcPts val="439"/>
              </a:spcBef>
              <a:buNone/>
            </a:pPr>
            <a:r>
              <a:rPr lang="en-US" altLang="en-US" sz="2000" b="0" dirty="0" smtClean="0">
                <a:solidFill>
                  <a:schemeClr val="tx1"/>
                </a:solidFill>
                <a:latin typeface="Candara" panose="020E0502030303020204" pitchFamily="34" charset="0"/>
                <a:ea typeface="Microsoft YaHei" pitchFamily="2"/>
                <a:cs typeface="Mangal" pitchFamily="2"/>
              </a:rPr>
              <a:t> </a:t>
            </a:r>
            <a:r>
              <a:rPr lang="en-US" altLang="en-US" sz="2000" b="0" dirty="0">
                <a:solidFill>
                  <a:schemeClr val="tx1"/>
                </a:solidFill>
                <a:latin typeface="Candara" panose="020E0502030303020204" pitchFamily="34" charset="0"/>
                <a:ea typeface="Microsoft YaHei" pitchFamily="2"/>
                <a:cs typeface="Mangal" pitchFamily="2"/>
              </a:rPr>
              <a:t>has a value</a:t>
            </a:r>
          </a:p>
          <a:p>
            <a:pPr lvl="0">
              <a:spcBef>
                <a:spcPts val="439"/>
              </a:spcBef>
              <a:buNone/>
            </a:pPr>
            <a:endParaRPr lang="en-US" dirty="0"/>
          </a:p>
          <a:p>
            <a:pPr lvl="0">
              <a:spcBef>
                <a:spcPts val="439"/>
              </a:spcBef>
              <a:buNone/>
            </a:pPr>
            <a:endParaRPr lang="en-US" dirty="0"/>
          </a:p>
          <a:p>
            <a:pPr lvl="0">
              <a:spcBef>
                <a:spcPts val="439"/>
              </a:spcBef>
              <a:buNone/>
            </a:pPr>
            <a:endParaRPr lang="en-US" dirty="0"/>
          </a:p>
        </p:txBody>
      </p:sp>
      <p:pic>
        <p:nvPicPr>
          <p:cNvPr id="4" name="Picture 3"/>
          <p:cNvPicPr>
            <a:picLocks noChangeAspect="1"/>
          </p:cNvPicPr>
          <p:nvPr/>
        </p:nvPicPr>
        <p:blipFill>
          <a:blip r:embed="rId3" cstate="print">
            <a:alphaModFix/>
          </a:blip>
          <a:srcRect/>
          <a:stretch>
            <a:fillRect/>
          </a:stretch>
        </p:blipFill>
        <p:spPr>
          <a:xfrm>
            <a:off x="1078920" y="2534147"/>
            <a:ext cx="7277760" cy="1914479"/>
          </a:xfrm>
          <a:prstGeom prst="rect">
            <a:avLst/>
          </a:prstGeom>
          <a:noFill/>
          <a:ln>
            <a:noFill/>
          </a:ln>
        </p:spPr>
      </p:pic>
      <p:sp>
        <p:nvSpPr>
          <p:cNvPr id="5" name="TextBox 4"/>
          <p:cNvSpPr txBox="1"/>
          <p:nvPr/>
        </p:nvSpPr>
        <p:spPr>
          <a:xfrm>
            <a:off x="1005840" y="4754879"/>
            <a:ext cx="6549848" cy="1185409"/>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*Properties are separated from their respective values by colons :</a:t>
            </a: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*Pairs are separated from each other by semicolons ;</a:t>
            </a:r>
          </a:p>
        </p:txBody>
      </p:sp>
      <p:sp>
        <p:nvSpPr>
          <p:cNvPr id="6" name="Straight Connector 5"/>
          <p:cNvSpPr/>
          <p:nvPr/>
        </p:nvSpPr>
        <p:spPr>
          <a:xfrm flipH="1" flipV="1">
            <a:off x="6263873" y="3279114"/>
            <a:ext cx="630413" cy="211185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7" name="Straight Connector 6"/>
          <p:cNvSpPr/>
          <p:nvPr/>
        </p:nvSpPr>
        <p:spPr>
          <a:xfrm flipH="1" flipV="1">
            <a:off x="4544100" y="3279114"/>
            <a:ext cx="1261613" cy="2555628"/>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How Will Your Users Read/View? ">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12177" y="55723"/>
            <a:ext cx="7620000" cy="1143000"/>
          </a:xfrm>
        </p:spPr>
        <p:txBody>
          <a:bodyPr/>
          <a:lstStyle/>
          <a:p>
            <a:pPr lvl="0"/>
            <a:r>
              <a:rPr lang="en-US" sz="4000" dirty="0"/>
              <a:t>Declaration</a:t>
            </a:r>
          </a:p>
        </p:txBody>
      </p:sp>
      <p:sp>
        <p:nvSpPr>
          <p:cNvPr id="3" name="Content Placeholder 2"/>
          <p:cNvSpPr txBox="1">
            <a:spLocks noGrp="1"/>
          </p:cNvSpPr>
          <p:nvPr>
            <p:ph type="body" idx="4294967295"/>
          </p:nvPr>
        </p:nvSpPr>
        <p:spPr>
          <a:xfrm>
            <a:off x="1005840" y="1527627"/>
            <a:ext cx="7526337" cy="4902201"/>
          </a:xfrm>
        </p:spPr>
        <p:txBody>
          <a:bodyPr/>
          <a:lstStyle/>
          <a:p>
            <a:pPr algn="l">
              <a:spcBef>
                <a:spcPts val="439"/>
              </a:spcBef>
              <a:buNone/>
            </a:pPr>
            <a:r>
              <a:rPr lang="en-US" altLang="en-US" sz="2000" b="0" dirty="0">
                <a:solidFill>
                  <a:schemeClr val="tx1"/>
                </a:solidFill>
                <a:latin typeface="Candara" panose="020E0502030303020204" pitchFamily="34" charset="0"/>
                <a:ea typeface="Microsoft YaHei" pitchFamily="2"/>
                <a:cs typeface="Mangal" pitchFamily="2"/>
              </a:rPr>
              <a:t>Definition: Each CSS line that includes property and value</a:t>
            </a:r>
          </a:p>
          <a:p>
            <a:pPr lvl="0">
              <a:spcBef>
                <a:spcPts val="439"/>
              </a:spcBef>
              <a:buNone/>
            </a:pPr>
            <a:endParaRPr lang="en-US" dirty="0"/>
          </a:p>
          <a:p>
            <a:pPr lvl="0">
              <a:spcBef>
                <a:spcPts val="439"/>
              </a:spcBef>
              <a:buNone/>
            </a:pPr>
            <a:endParaRPr lang="en-US" dirty="0"/>
          </a:p>
        </p:txBody>
      </p:sp>
      <p:pic>
        <p:nvPicPr>
          <p:cNvPr id="4" name="Picture 3"/>
          <p:cNvPicPr>
            <a:picLocks noChangeAspect="1"/>
          </p:cNvPicPr>
          <p:nvPr/>
        </p:nvPicPr>
        <p:blipFill>
          <a:blip r:embed="rId3" cstate="print">
            <a:alphaModFix/>
          </a:blip>
          <a:srcRect/>
          <a:stretch>
            <a:fillRect/>
          </a:stretch>
        </p:blipFill>
        <p:spPr>
          <a:xfrm>
            <a:off x="1005840" y="2360160"/>
            <a:ext cx="7277760" cy="2943360"/>
          </a:xfrm>
          <a:prstGeom prst="rect">
            <a:avLst/>
          </a:prstGeom>
          <a:noFill/>
          <a:ln>
            <a:noFill/>
          </a:ln>
        </p:spPr>
      </p:pic>
      <p:sp>
        <p:nvSpPr>
          <p:cNvPr id="5" name="TextBox 4"/>
          <p:cNvSpPr txBox="1"/>
          <p:nvPr/>
        </p:nvSpPr>
        <p:spPr>
          <a:xfrm>
            <a:off x="1005840" y="5303520"/>
            <a:ext cx="5776110" cy="403978"/>
          </a:xfrm>
          <a:prstGeom prst="rect">
            <a:avLst/>
          </a:prstGeom>
          <a:noFill/>
          <a:ln>
            <a:noFill/>
            <a:head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2000" b="0" i="0" u="none" strike="noStrike" kern="1200" dirty="0">
                <a:ln>
                  <a:noFill/>
                </a:ln>
                <a:solidFill>
                  <a:srgbClr val="000000"/>
                </a:solidFill>
                <a:latin typeface="Candara" panose="020E0502030303020204" pitchFamily="34" charset="0"/>
                <a:ea typeface="Microsoft YaHei" pitchFamily="2"/>
                <a:cs typeface="Mangal" pitchFamily="2"/>
              </a:rPr>
              <a:t>*Each declaration consists of a property and a value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10;Accepted Relative Areas of Importance  &#10; ">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14400" y="0"/>
            <a:ext cx="7620000" cy="1143000"/>
          </a:xfrm>
        </p:spPr>
        <p:txBody>
          <a:bodyPr/>
          <a:lstStyle/>
          <a:p>
            <a:pPr lvl="0"/>
            <a:r>
              <a:rPr lang="en-US" sz="3600" dirty="0"/>
              <a:t>Declaration Block</a:t>
            </a:r>
          </a:p>
        </p:txBody>
      </p:sp>
      <p:sp>
        <p:nvSpPr>
          <p:cNvPr id="3" name="TextBox 2"/>
          <p:cNvSpPr txBox="1"/>
          <p:nvPr/>
        </p:nvSpPr>
        <p:spPr>
          <a:xfrm>
            <a:off x="822960" y="1737359"/>
            <a:ext cx="7491131" cy="1772814"/>
          </a:xfrm>
          <a:prstGeom prst="rect">
            <a:avLst/>
          </a:prstGeom>
          <a:noFill/>
          <a:ln>
            <a:noFill/>
            <a:headEnd type="arrow"/>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2200" b="0" i="0" u="none" strike="noStrike" kern="1200" dirty="0">
                <a:ln>
                  <a:noFill/>
                </a:ln>
                <a:latin typeface="Candara" panose="020E0502030303020204" pitchFamily="34" charset="0"/>
                <a:ea typeface="Microsoft YaHei" pitchFamily="2"/>
                <a:cs typeface="Mangal" pitchFamily="2"/>
              </a:rPr>
              <a:t>A declaration block consists of a list of declarations in braces. </a:t>
            </a:r>
            <a:r>
              <a:rPr lang="en-US" sz="2200" b="0" i="0" u="none" strike="noStrike" kern="1200" dirty="0" smtClean="0">
                <a:ln>
                  <a:noFill/>
                </a:ln>
                <a:latin typeface="Candara" panose="020E0502030303020204" pitchFamily="34" charset="0"/>
                <a:ea typeface="Microsoft YaHei" pitchFamily="2"/>
                <a:cs typeface="Mangal" pitchFamily="2"/>
              </a:rPr>
              <a:t/>
            </a:r>
            <a:br>
              <a:rPr lang="en-US" sz="2200" b="0" i="0" u="none" strike="noStrike" kern="1200" dirty="0" smtClean="0">
                <a:ln>
                  <a:noFill/>
                </a:ln>
                <a:latin typeface="Candara" panose="020E0502030303020204" pitchFamily="34" charset="0"/>
                <a:ea typeface="Microsoft YaHei" pitchFamily="2"/>
                <a:cs typeface="Mangal" pitchFamily="2"/>
              </a:rPr>
            </a:br>
            <a:r>
              <a:rPr lang="en-US" sz="2200" b="0" i="0" u="none" strike="noStrike" kern="1200" dirty="0" smtClean="0">
                <a:ln>
                  <a:noFill/>
                </a:ln>
                <a:latin typeface="Candara" panose="020E0502030303020204" pitchFamily="34" charset="0"/>
                <a:ea typeface="Microsoft YaHei" pitchFamily="2"/>
                <a:cs typeface="Mangal" pitchFamily="2"/>
              </a:rPr>
              <a:t>Each </a:t>
            </a:r>
            <a:r>
              <a:rPr lang="en-US" sz="2200" b="0" i="0" u="none" strike="noStrike" kern="1200" dirty="0">
                <a:ln>
                  <a:noFill/>
                </a:ln>
                <a:latin typeface="Candara" panose="020E0502030303020204" pitchFamily="34" charset="0"/>
                <a:ea typeface="Microsoft YaHei" pitchFamily="2"/>
                <a:cs typeface="Mangal" pitchFamily="2"/>
              </a:rPr>
              <a:t>declaration itself consists of a property and a value. </a:t>
            </a:r>
            <a:r>
              <a:rPr lang="en-US" sz="2200" b="0" i="0" u="none" strike="noStrike" kern="1200" dirty="0" smtClean="0">
                <a:ln>
                  <a:noFill/>
                </a:ln>
                <a:latin typeface="Candara" panose="020E0502030303020204" pitchFamily="34" charset="0"/>
                <a:ea typeface="Microsoft YaHei" pitchFamily="2"/>
                <a:cs typeface="Mangal" pitchFamily="2"/>
              </a:rPr>
              <a:t/>
            </a:r>
            <a:br>
              <a:rPr lang="en-US" sz="2200" b="0" i="0" u="none" strike="noStrike" kern="1200" dirty="0" smtClean="0">
                <a:ln>
                  <a:noFill/>
                </a:ln>
                <a:latin typeface="Candara" panose="020E0502030303020204" pitchFamily="34" charset="0"/>
                <a:ea typeface="Microsoft YaHei" pitchFamily="2"/>
                <a:cs typeface="Mangal" pitchFamily="2"/>
              </a:rPr>
            </a:br>
            <a:r>
              <a:rPr lang="en-US" sz="2200" b="0" i="0" u="none" strike="noStrike" kern="1200" dirty="0" smtClean="0">
                <a:ln>
                  <a:noFill/>
                </a:ln>
                <a:latin typeface="Candara" panose="020E0502030303020204" pitchFamily="34" charset="0"/>
                <a:ea typeface="Microsoft YaHei" pitchFamily="2"/>
                <a:cs typeface="Mangal" pitchFamily="2"/>
              </a:rPr>
              <a:t>If </a:t>
            </a:r>
            <a:r>
              <a:rPr lang="en-US" sz="2200" b="0" i="0" u="none" strike="noStrike" kern="1200" dirty="0">
                <a:ln>
                  <a:noFill/>
                </a:ln>
                <a:latin typeface="Candara" panose="020E0502030303020204" pitchFamily="34" charset="0"/>
                <a:ea typeface="Microsoft YaHei" pitchFamily="2"/>
                <a:cs typeface="Mangal" pitchFamily="2"/>
              </a:rPr>
              <a:t>there are multiple declarations in a block.</a:t>
            </a:r>
          </a:p>
          <a:p>
            <a:pPr marL="0" marR="0" lvl="0" indent="0" rtl="0" hangingPunct="0">
              <a:lnSpc>
                <a:spcPct val="100000"/>
              </a:lnSpc>
              <a:spcBef>
                <a:spcPts val="0"/>
              </a:spcBef>
              <a:spcAft>
                <a:spcPts val="0"/>
              </a:spcAft>
              <a:buNone/>
              <a:tabLst/>
            </a:pPr>
            <a:endParaRPr lang="en-US" sz="22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2200" b="0" i="0" u="none" strike="noStrike" kern="1200" dirty="0">
              <a:ln>
                <a:noFill/>
              </a:ln>
              <a:latin typeface="Arial" pitchFamily="18"/>
              <a:ea typeface="Microsoft YaHei" pitchFamily="2"/>
              <a:cs typeface="Mangal" pitchFamily="2"/>
            </a:endParaRPr>
          </a:p>
        </p:txBody>
      </p:sp>
      <p:pic>
        <p:nvPicPr>
          <p:cNvPr id="4" name="Picture 3"/>
          <p:cNvPicPr>
            <a:picLocks noChangeAspect="1"/>
          </p:cNvPicPr>
          <p:nvPr/>
        </p:nvPicPr>
        <p:blipFill>
          <a:blip r:embed="rId3" cstate="print">
            <a:alphaModFix/>
          </a:blip>
          <a:srcRect/>
          <a:stretch>
            <a:fillRect/>
          </a:stretch>
        </p:blipFill>
        <p:spPr>
          <a:xfrm>
            <a:off x="914400" y="3017520"/>
            <a:ext cx="7277760" cy="29433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name="Think">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14400" y="122822"/>
            <a:ext cx="7620000" cy="1143000"/>
          </a:xfrm>
        </p:spPr>
        <p:txBody>
          <a:bodyPr/>
          <a:lstStyle/>
          <a:p>
            <a:pPr lvl="0"/>
            <a:r>
              <a:rPr lang="en-US" dirty="0"/>
              <a:t>Curly Braces</a:t>
            </a:r>
          </a:p>
        </p:txBody>
      </p:sp>
      <p:sp>
        <p:nvSpPr>
          <p:cNvPr id="3" name="Content Placeholder 2"/>
          <p:cNvSpPr txBox="1">
            <a:spLocks noGrp="1"/>
          </p:cNvSpPr>
          <p:nvPr>
            <p:ph type="body" idx="4294967295"/>
          </p:nvPr>
        </p:nvSpPr>
        <p:spPr>
          <a:xfrm>
            <a:off x="914400" y="1585685"/>
            <a:ext cx="7526337" cy="5076371"/>
          </a:xfrm>
        </p:spPr>
        <p:txBody>
          <a:bodyPr/>
          <a:lstStyle/>
          <a:p>
            <a:pPr marL="0" indent="0" algn="l" defTabSz="914400" hangingPunct="0">
              <a:lnSpc>
                <a:spcPct val="100000"/>
              </a:lnSpc>
              <a:spcBef>
                <a:spcPts val="0"/>
              </a:spcBef>
              <a:buNone/>
            </a:pPr>
            <a:r>
              <a:rPr lang="en-US" sz="2200" b="0" dirty="0">
                <a:solidFill>
                  <a:schemeClr val="tx1"/>
                </a:solidFill>
                <a:latin typeface="Candara" panose="020E0502030303020204" pitchFamily="34" charset="0"/>
                <a:ea typeface="Microsoft YaHei" pitchFamily="2"/>
                <a:cs typeface="Mangal" pitchFamily="2"/>
              </a:rPr>
              <a:t>The curly braces contain the properties of the element you want to manipulate, and the values that you want to change them to. The curly braces plus their content is called a declaration block.</a:t>
            </a:r>
          </a:p>
          <a:p>
            <a:pPr marL="343080" lvl="0">
              <a:buNone/>
            </a:pPr>
            <a:endParaRPr lang="en-US" sz="2600" dirty="0"/>
          </a:p>
          <a:p>
            <a:pPr lvl="0">
              <a:spcBef>
                <a:spcPts val="439"/>
              </a:spcBef>
              <a:buNone/>
            </a:pPr>
            <a:endParaRPr lang="en-US" dirty="0"/>
          </a:p>
        </p:txBody>
      </p:sp>
      <p:pic>
        <p:nvPicPr>
          <p:cNvPr id="4" name="Picture 3"/>
          <p:cNvPicPr>
            <a:picLocks noChangeAspect="1"/>
          </p:cNvPicPr>
          <p:nvPr/>
        </p:nvPicPr>
        <p:blipFill>
          <a:blip r:embed="rId3" cstate="print">
            <a:alphaModFix/>
          </a:blip>
          <a:srcRect/>
          <a:stretch>
            <a:fillRect/>
          </a:stretch>
        </p:blipFill>
        <p:spPr>
          <a:xfrm>
            <a:off x="933120" y="3429000"/>
            <a:ext cx="7277760" cy="29433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H_Others_1"/>
          <p:cNvSpPr/>
          <p:nvPr>
            <p:custDataLst>
              <p:tags r:id="rId2"/>
            </p:custDataLst>
          </p:nvPr>
        </p:nvSpPr>
        <p:spPr>
          <a:xfrm>
            <a:off x="2114884" y="2432418"/>
            <a:ext cx="2044489" cy="204448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 name="MH_Others_2"/>
          <p:cNvSpPr/>
          <p:nvPr>
            <p:custDataLst>
              <p:tags r:id="rId3"/>
            </p:custDataLst>
          </p:nvPr>
        </p:nvSpPr>
        <p:spPr>
          <a:xfrm>
            <a:off x="1298726" y="1609004"/>
            <a:ext cx="3721899" cy="3721898"/>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 name="MH_Others_3"/>
          <p:cNvSpPr/>
          <p:nvPr>
            <p:custDataLst>
              <p:tags r:id="rId4"/>
            </p:custDataLst>
          </p:nvPr>
        </p:nvSpPr>
        <p:spPr>
          <a:xfrm>
            <a:off x="2256459" y="2592230"/>
            <a:ext cx="1744466" cy="174446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lvl="0" algn="ctr"/>
            <a:r>
              <a:rPr lang="zh-CN" altLang="en-US" sz="4400" dirty="0">
                <a:solidFill>
                  <a:srgbClr val="FFFFFF"/>
                </a:solidFill>
                <a:latin typeface="微软雅黑" panose="020B0503020204020204" pitchFamily="34" charset="-122"/>
                <a:ea typeface="微软雅黑" panose="020B0503020204020204" pitchFamily="34" charset="-122"/>
              </a:rPr>
              <a:t>目录</a:t>
            </a:r>
            <a:endParaRPr lang="en-US" altLang="zh-CN" sz="4400" dirty="0">
              <a:solidFill>
                <a:srgbClr val="FFFFFF"/>
              </a:solidFill>
              <a:latin typeface="微软雅黑" panose="020B0503020204020204" pitchFamily="34" charset="-122"/>
              <a:ea typeface="微软雅黑" panose="020B0503020204020204" pitchFamily="34" charset="-122"/>
            </a:endParaRPr>
          </a:p>
          <a:p>
            <a:pPr lvl="0" algn="ctr"/>
            <a:r>
              <a:rPr lang="en-US" altLang="zh-CN" sz="1400" dirty="0">
                <a:solidFill>
                  <a:srgbClr val="FFFFFF"/>
                </a:solidFill>
                <a:latin typeface="微软雅黑" panose="020B0503020204020204" pitchFamily="34" charset="-122"/>
                <a:ea typeface="微软雅黑" panose="020B0503020204020204" pitchFamily="34" charset="-122"/>
              </a:rPr>
              <a:t>CONTENTS</a:t>
            </a:r>
            <a:endParaRPr lang="zh-CN" altLang="en-US" sz="1400" dirty="0">
              <a:solidFill>
                <a:srgbClr val="FFFFFF"/>
              </a:solidFill>
              <a:latin typeface="微软雅黑" panose="020B0503020204020204" pitchFamily="34" charset="-122"/>
              <a:ea typeface="微软雅黑" panose="020B0503020204020204" pitchFamily="34" charset="-122"/>
            </a:endParaRPr>
          </a:p>
        </p:txBody>
      </p:sp>
      <p:sp>
        <p:nvSpPr>
          <p:cNvPr id="7" name="MH_Entry_1">
            <a:hlinkClick r:id="rId12" action="ppaction://hlinksldjump"/>
          </p:cNvPr>
          <p:cNvSpPr>
            <a:spLocks noChangeArrowheads="1"/>
          </p:cNvSpPr>
          <p:nvPr>
            <p:custDataLst>
              <p:tags r:id="rId5"/>
            </p:custDataLst>
          </p:nvPr>
        </p:nvSpPr>
        <p:spPr bwMode="auto">
          <a:xfrm>
            <a:off x="4585878" y="1333500"/>
            <a:ext cx="3579320" cy="76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0" rIns="0" bIns="0" anchor="ctr" anchorCtr="0">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 typeface="Arial" panose="020B0604020202020204" pitchFamily="34" charset="0"/>
              <a:buNone/>
            </a:pPr>
            <a:r>
              <a:rPr lang="en-US" altLang="zh-CN" sz="2400" smtClean="0">
                <a:solidFill>
                  <a:schemeClr val="tx1">
                    <a:lumMod val="75000"/>
                    <a:lumOff val="25000"/>
                  </a:schemeClr>
                </a:solidFill>
                <a:latin typeface="+mn-lt"/>
                <a:ea typeface="+mn-ea"/>
              </a:rPr>
              <a:t>CSS Fundamental</a:t>
            </a:r>
            <a:endParaRPr lang="zh-CN" altLang="en-US" sz="2400" dirty="0">
              <a:solidFill>
                <a:schemeClr val="tx1">
                  <a:lumMod val="75000"/>
                  <a:lumOff val="25000"/>
                </a:schemeClr>
              </a:solidFill>
              <a:latin typeface="+mn-lt"/>
              <a:ea typeface="+mn-ea"/>
            </a:endParaRPr>
          </a:p>
        </p:txBody>
      </p:sp>
      <p:sp>
        <p:nvSpPr>
          <p:cNvPr id="8" name="MH_Entry_2">
            <a:hlinkClick r:id="rId13" action="ppaction://hlinksldjump"/>
          </p:cNvPr>
          <p:cNvSpPr>
            <a:spLocks noChangeArrowheads="1"/>
          </p:cNvSpPr>
          <p:nvPr>
            <p:custDataLst>
              <p:tags r:id="rId6"/>
            </p:custDataLst>
          </p:nvPr>
        </p:nvSpPr>
        <p:spPr bwMode="auto">
          <a:xfrm>
            <a:off x="5401625" y="2413218"/>
            <a:ext cx="2983745" cy="76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0" rIns="0" bIns="0" anchor="ctr" anchorCtr="0">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 typeface="Arial" panose="020B0604020202020204" pitchFamily="34" charset="0"/>
              <a:buNone/>
            </a:pPr>
            <a:r>
              <a:rPr lang="en-US" altLang="zh-CN" sz="2400" smtClean="0">
                <a:solidFill>
                  <a:schemeClr val="tx1">
                    <a:lumMod val="75000"/>
                    <a:lumOff val="25000"/>
                  </a:schemeClr>
                </a:solidFill>
                <a:latin typeface="+mn-lt"/>
                <a:ea typeface="+mn-ea"/>
              </a:rPr>
              <a:t>CSS3 Overview</a:t>
            </a:r>
            <a:endParaRPr lang="zh-CN" altLang="en-US" sz="2400" dirty="0">
              <a:solidFill>
                <a:schemeClr val="tx1">
                  <a:lumMod val="75000"/>
                  <a:lumOff val="25000"/>
                </a:schemeClr>
              </a:solidFill>
              <a:latin typeface="+mn-lt"/>
              <a:ea typeface="+mn-ea"/>
            </a:endParaRPr>
          </a:p>
        </p:txBody>
      </p:sp>
      <p:sp>
        <p:nvSpPr>
          <p:cNvPr id="19" name="MH_Entry_3">
            <a:hlinkClick r:id="rId14" action="ppaction://hlinksldjump"/>
          </p:cNvPr>
          <p:cNvSpPr>
            <a:spLocks noChangeArrowheads="1"/>
          </p:cNvSpPr>
          <p:nvPr>
            <p:custDataLst>
              <p:tags r:id="rId7"/>
            </p:custDataLst>
          </p:nvPr>
        </p:nvSpPr>
        <p:spPr bwMode="auto">
          <a:xfrm>
            <a:off x="5425788" y="3696684"/>
            <a:ext cx="3013362" cy="76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0" rIns="0" bIns="0" anchor="ctr" anchorCtr="0">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0"/>
              </a:spcBef>
              <a:buFont typeface="Arial" panose="020B0604020202020204" pitchFamily="34" charset="0"/>
              <a:buNone/>
            </a:pPr>
            <a:r>
              <a:rPr lang="en-US" altLang="zh-CN" sz="2400" smtClean="0">
                <a:solidFill>
                  <a:schemeClr val="tx1">
                    <a:lumMod val="75000"/>
                    <a:lumOff val="25000"/>
                  </a:schemeClr>
                </a:solidFill>
                <a:latin typeface="+mn-lt"/>
                <a:ea typeface="+mn-ea"/>
              </a:rPr>
              <a:t>Responsive Design</a:t>
            </a:r>
            <a:endParaRPr lang="zh-CN" altLang="en-US" sz="2400" dirty="0">
              <a:solidFill>
                <a:schemeClr val="tx1">
                  <a:lumMod val="75000"/>
                  <a:lumOff val="25000"/>
                </a:schemeClr>
              </a:solidFill>
              <a:latin typeface="+mn-lt"/>
              <a:ea typeface="+mn-ea"/>
            </a:endParaRPr>
          </a:p>
        </p:txBody>
      </p:sp>
      <p:sp>
        <p:nvSpPr>
          <p:cNvPr id="15" name="MH_Number_1">
            <a:hlinkClick r:id="rId12" action="ppaction://hlinksldjump"/>
          </p:cNvPr>
          <p:cNvSpPr/>
          <p:nvPr>
            <p:custDataLst>
              <p:tags r:id="rId8"/>
            </p:custDataLst>
          </p:nvPr>
        </p:nvSpPr>
        <p:spPr>
          <a:xfrm>
            <a:off x="3835667" y="1575324"/>
            <a:ext cx="551226" cy="5512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400" smtClean="0">
                <a:solidFill>
                  <a:srgbClr val="FFFFFF"/>
                </a:solidFill>
                <a:cs typeface="Arial Unicode MS" panose="020B0604020202020204" pitchFamily="34" charset="-122"/>
              </a:rPr>
              <a:t>1</a:t>
            </a:r>
            <a:endParaRPr lang="zh-CN" altLang="en-US" sz="2400" dirty="0">
              <a:solidFill>
                <a:srgbClr val="FFFFFF"/>
              </a:solidFill>
              <a:cs typeface="Arial Unicode MS" panose="020B0604020202020204" pitchFamily="34" charset="-122"/>
            </a:endParaRPr>
          </a:p>
        </p:txBody>
      </p:sp>
      <p:sp>
        <p:nvSpPr>
          <p:cNvPr id="17" name="MH_Number_2">
            <a:hlinkClick r:id="rId13" action="ppaction://hlinksldjump"/>
          </p:cNvPr>
          <p:cNvSpPr/>
          <p:nvPr>
            <p:custDataLst>
              <p:tags r:id="rId9"/>
            </p:custDataLst>
          </p:nvPr>
        </p:nvSpPr>
        <p:spPr>
          <a:xfrm>
            <a:off x="4662078" y="2526002"/>
            <a:ext cx="551226" cy="5512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400">
                <a:solidFill>
                  <a:srgbClr val="FFFFFF"/>
                </a:solidFill>
                <a:cs typeface="Arial Unicode MS" panose="020B0604020202020204" pitchFamily="34" charset="-122"/>
              </a:rPr>
              <a:t>2</a:t>
            </a:r>
            <a:endParaRPr lang="zh-CN" altLang="en-US" sz="2400" dirty="0">
              <a:solidFill>
                <a:srgbClr val="FFFFFF"/>
              </a:solidFill>
              <a:cs typeface="Arial Unicode MS" panose="020B0604020202020204" pitchFamily="34" charset="-122"/>
            </a:endParaRPr>
          </a:p>
        </p:txBody>
      </p:sp>
      <p:sp>
        <p:nvSpPr>
          <p:cNvPr id="21" name="MH_Number_3">
            <a:hlinkClick r:id="rId14" action="ppaction://hlinksldjump"/>
          </p:cNvPr>
          <p:cNvSpPr/>
          <p:nvPr>
            <p:custDataLst>
              <p:tags r:id="rId10"/>
            </p:custDataLst>
          </p:nvPr>
        </p:nvSpPr>
        <p:spPr>
          <a:xfrm>
            <a:off x="4684062" y="3785470"/>
            <a:ext cx="551226" cy="5512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400">
                <a:solidFill>
                  <a:srgbClr val="FFFFFF"/>
                </a:solidFill>
                <a:cs typeface="Arial Unicode MS" panose="020B0604020202020204" pitchFamily="34" charset="-122"/>
              </a:rPr>
              <a:t>3</a:t>
            </a:r>
            <a:endParaRPr lang="zh-CN" altLang="en-US" sz="2400" dirty="0">
              <a:solidFill>
                <a:srgbClr val="FFFFFF"/>
              </a:solidFill>
              <a:cs typeface="Arial Unicode MS" panose="020B0604020202020204" pitchFamily="34" charset="-122"/>
            </a:endParaRPr>
          </a:p>
        </p:txBody>
      </p:sp>
    </p:spTree>
    <p:custDataLst>
      <p:tags r:id="rId1"/>
    </p:custDataLst>
    <p:extLst>
      <p:ext uri="{BB962C8B-B14F-4D97-AF65-F5344CB8AC3E}">
        <p14:creationId xmlns:p14="http://schemas.microsoft.com/office/powerpoint/2010/main" val="4364518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Research WebSites">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762000" y="0"/>
            <a:ext cx="8382000" cy="1143000"/>
          </a:xfrm>
        </p:spPr>
        <p:txBody>
          <a:bodyPr>
            <a:normAutofit fontScale="90000"/>
          </a:bodyPr>
          <a:lstStyle/>
          <a:p>
            <a:pPr lvl="0"/>
            <a:r>
              <a:rPr lang="en-US" sz="4000" dirty="0"/>
              <a:t>How CSS is Applied to A Web Page</a:t>
            </a:r>
          </a:p>
        </p:txBody>
      </p:sp>
      <p:sp>
        <p:nvSpPr>
          <p:cNvPr id="3" name="Content Placeholder 2"/>
          <p:cNvSpPr txBox="1">
            <a:spLocks noGrp="1"/>
          </p:cNvSpPr>
          <p:nvPr>
            <p:ph type="body" idx="4294967295"/>
          </p:nvPr>
        </p:nvSpPr>
        <p:spPr>
          <a:xfrm>
            <a:off x="808831" y="1672771"/>
            <a:ext cx="7526337" cy="4478338"/>
          </a:xfrm>
        </p:spPr>
        <p:txBody>
          <a:bodyPr/>
          <a:lstStyle/>
          <a:p>
            <a:pPr lvl="0">
              <a:spcBef>
                <a:spcPts val="439"/>
              </a:spcBef>
              <a:buNone/>
            </a:pPr>
            <a:r>
              <a:rPr lang="en-US" altLang="en-US" sz="2200" b="0" dirty="0">
                <a:solidFill>
                  <a:schemeClr val="tx1"/>
                </a:solidFill>
                <a:latin typeface="Candara" panose="020E0502030303020204" pitchFamily="34" charset="0"/>
                <a:ea typeface="Microsoft YaHei" pitchFamily="2"/>
                <a:cs typeface="Mangal" pitchFamily="2"/>
              </a:rPr>
              <a:t>There are three ways of inserting a style sheet</a:t>
            </a:r>
            <a:r>
              <a:rPr lang="en-US" altLang="en-US" sz="2200" b="0" dirty="0" smtClean="0">
                <a:solidFill>
                  <a:schemeClr val="tx1"/>
                </a:solidFill>
                <a:latin typeface="Candara" panose="020E0502030303020204" pitchFamily="34" charset="0"/>
                <a:ea typeface="Microsoft YaHei" pitchFamily="2"/>
                <a:cs typeface="Mangal" pitchFamily="2"/>
              </a:rPr>
              <a:t>:</a:t>
            </a:r>
            <a:endParaRPr lang="en-US" dirty="0"/>
          </a:p>
          <a:p>
            <a:pPr lvl="0">
              <a:spcBef>
                <a:spcPts val="439"/>
              </a:spcBef>
              <a:buClr>
                <a:srgbClr val="FC0014"/>
              </a:buClr>
              <a:buSzPct val="100000"/>
              <a:buAutoNum type="arabicParenR"/>
            </a:pPr>
            <a:r>
              <a:rPr lang="en-US" altLang="en-US" sz="2200" b="0" dirty="0">
                <a:solidFill>
                  <a:schemeClr val="tx1"/>
                </a:solidFill>
                <a:latin typeface="Candara" panose="020E0502030303020204" pitchFamily="34" charset="0"/>
                <a:ea typeface="Microsoft YaHei" pitchFamily="2"/>
                <a:cs typeface="Mangal" pitchFamily="2"/>
              </a:rPr>
              <a:t> Inline style</a:t>
            </a:r>
          </a:p>
          <a:p>
            <a:pPr lvl="0">
              <a:spcBef>
                <a:spcPts val="439"/>
              </a:spcBef>
              <a:buClr>
                <a:srgbClr val="FC0014"/>
              </a:buClr>
              <a:buSzPct val="100000"/>
              <a:buAutoNum type="arabicParenR"/>
            </a:pPr>
            <a:r>
              <a:rPr lang="en-US" altLang="en-US" sz="2200" b="0" dirty="0">
                <a:solidFill>
                  <a:schemeClr val="tx1"/>
                </a:solidFill>
                <a:latin typeface="Candara" panose="020E0502030303020204" pitchFamily="34" charset="0"/>
                <a:ea typeface="Microsoft YaHei" pitchFamily="2"/>
                <a:cs typeface="Mangal" pitchFamily="2"/>
              </a:rPr>
              <a:t> Internal style sheet</a:t>
            </a:r>
          </a:p>
          <a:p>
            <a:pPr lvl="0">
              <a:spcBef>
                <a:spcPts val="439"/>
              </a:spcBef>
              <a:buClr>
                <a:srgbClr val="FC0014"/>
              </a:buClr>
              <a:buSzPct val="100000"/>
              <a:buAutoNum type="arabicParenR"/>
            </a:pPr>
            <a:r>
              <a:rPr lang="en-US" altLang="en-US" sz="2200" b="0" dirty="0">
                <a:solidFill>
                  <a:schemeClr val="tx1"/>
                </a:solidFill>
                <a:latin typeface="Candara" panose="020E0502030303020204" pitchFamily="34" charset="0"/>
                <a:ea typeface="Microsoft YaHei" pitchFamily="2"/>
                <a:cs typeface="Mangal" pitchFamily="2"/>
              </a:rPr>
              <a:t> External style sheet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Principles of good web design">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14400" y="0"/>
            <a:ext cx="7620000" cy="1143000"/>
          </a:xfrm>
        </p:spPr>
        <p:txBody>
          <a:bodyPr/>
          <a:lstStyle/>
          <a:p>
            <a:pPr lvl="0"/>
            <a:r>
              <a:rPr lang="en-US" dirty="0"/>
              <a:t>Inline style</a:t>
            </a:r>
          </a:p>
        </p:txBody>
      </p:sp>
      <p:sp>
        <p:nvSpPr>
          <p:cNvPr id="3" name="Content Placeholder 2"/>
          <p:cNvSpPr txBox="1">
            <a:spLocks noGrp="1"/>
          </p:cNvSpPr>
          <p:nvPr>
            <p:ph type="body" idx="4294967295"/>
          </p:nvPr>
        </p:nvSpPr>
        <p:spPr>
          <a:xfrm>
            <a:off x="808831" y="1629229"/>
            <a:ext cx="7526337" cy="4478338"/>
          </a:xfrm>
        </p:spPr>
        <p:txBody>
          <a:bodyPr>
            <a:normAutofit/>
          </a:bodyPr>
          <a:lstStyle/>
          <a:p>
            <a:pPr>
              <a:buFont typeface="Arial" panose="020B0604020202020204" pitchFamily="34" charset="0"/>
              <a:buChar char="•"/>
            </a:pPr>
            <a:r>
              <a:rPr lang="en-US" altLang="en-US" b="0" dirty="0">
                <a:solidFill>
                  <a:schemeClr val="tx1"/>
                </a:solidFill>
                <a:latin typeface="Candara" panose="020E0502030303020204" pitchFamily="34" charset="0"/>
                <a:ea typeface="Microsoft YaHei" pitchFamily="2"/>
                <a:cs typeface="Mangal" pitchFamily="2"/>
              </a:rPr>
              <a:t>An inline style loses many of the advantages of style sheets by mixing content with presentation. Use this method sparingly!</a:t>
            </a:r>
          </a:p>
          <a:p>
            <a:pPr>
              <a:buFont typeface="Arial" panose="020B0604020202020204" pitchFamily="34" charset="0"/>
              <a:buChar char="•"/>
            </a:pPr>
            <a:r>
              <a:rPr lang="en-US" altLang="en-US" b="0" dirty="0">
                <a:solidFill>
                  <a:schemeClr val="tx1"/>
                </a:solidFill>
                <a:latin typeface="Candara" panose="020E0502030303020204" pitchFamily="34" charset="0"/>
                <a:ea typeface="Microsoft YaHei" pitchFamily="2"/>
                <a:cs typeface="Mangal" pitchFamily="2"/>
              </a:rPr>
              <a:t>To use inline styles you use the style attribute in the relevant tag. The style attribute can contain any CSS property. The example shows how to change the color and the left margin of a paragraph</a:t>
            </a:r>
          </a:p>
          <a:p>
            <a:pPr marL="342720" lvl="0" indent="-342720" algn="l">
              <a:buNone/>
              <a:tabLst>
                <a:tab pos="342720" algn="l"/>
                <a:tab pos="914040" algn="l"/>
                <a:tab pos="1828439" algn="l"/>
                <a:tab pos="2742839" algn="l"/>
                <a:tab pos="3657239" algn="l"/>
                <a:tab pos="4571639" algn="l"/>
                <a:tab pos="5486040" algn="l"/>
                <a:tab pos="6400440" algn="l"/>
                <a:tab pos="7314840" algn="l"/>
                <a:tab pos="8229240" algn="l"/>
                <a:tab pos="9143640" algn="l"/>
                <a:tab pos="10058040" algn="l"/>
              </a:tabLst>
            </a:pPr>
            <a:r>
              <a:rPr lang="en-US" sz="1600" dirty="0" smtClean="0">
                <a:solidFill>
                  <a:srgbClr val="FFFFFF"/>
                </a:solidFill>
                <a:latin typeface="Candara" panose="020E0502030303020204" pitchFamily="34" charset="0"/>
              </a:rPr>
              <a:t>V  </a:t>
            </a:r>
            <a:r>
              <a:rPr lang="en-US" sz="1600" dirty="0">
                <a:solidFill>
                  <a:srgbClr val="FF3333"/>
                </a:solidFill>
                <a:latin typeface="Candara" panose="020E0502030303020204" pitchFamily="34" charset="0"/>
              </a:rPr>
              <a:t>&lt;p</a:t>
            </a:r>
            <a:r>
              <a:rPr lang="en-US" sz="1600" b="1" dirty="0">
                <a:solidFill>
                  <a:srgbClr val="FF3333"/>
                </a:solidFill>
                <a:latin typeface="Candara" panose="020E0502030303020204" pitchFamily="34" charset="0"/>
              </a:rPr>
              <a:t> </a:t>
            </a:r>
            <a:r>
              <a:rPr lang="en-US" sz="1600" dirty="0">
                <a:solidFill>
                  <a:srgbClr val="FF3333"/>
                </a:solidFill>
                <a:latin typeface="Candara" panose="020E0502030303020204" pitchFamily="34" charset="0"/>
              </a:rPr>
              <a:t>style=“text-align: center; </a:t>
            </a:r>
            <a:r>
              <a:rPr lang="en-US" sz="1600" dirty="0" smtClean="0">
                <a:solidFill>
                  <a:srgbClr val="FF3333"/>
                </a:solidFill>
                <a:latin typeface="Candara" panose="020E0502030303020204" pitchFamily="34" charset="0"/>
              </a:rPr>
              <a:t>font-weight</a:t>
            </a:r>
            <a:r>
              <a:rPr lang="en-US" sz="1600" dirty="0">
                <a:solidFill>
                  <a:srgbClr val="FF3333"/>
                </a:solidFill>
                <a:latin typeface="Candara" panose="020E0502030303020204" pitchFamily="34" charset="0"/>
              </a:rPr>
              <a:t>: bold; </a:t>
            </a:r>
            <a:r>
              <a:rPr lang="en-US" sz="1600" dirty="0" err="1" smtClean="0">
                <a:solidFill>
                  <a:srgbClr val="FF3333"/>
                </a:solidFill>
                <a:latin typeface="Candara" panose="020E0502030303020204" pitchFamily="34" charset="0"/>
              </a:rPr>
              <a:t>color:yellow</a:t>
            </a:r>
            <a:r>
              <a:rPr lang="en-US" sz="1600" dirty="0" smtClean="0">
                <a:solidFill>
                  <a:srgbClr val="FF3333"/>
                </a:solidFill>
                <a:latin typeface="Candara" panose="020E0502030303020204" pitchFamily="34" charset="0"/>
              </a:rPr>
              <a:t>;”&gt;</a:t>
            </a:r>
          </a:p>
          <a:p>
            <a:pPr marL="342720" lvl="0" indent="-342720" algn="l">
              <a:buNone/>
              <a:tabLst>
                <a:tab pos="342720" algn="l"/>
                <a:tab pos="914040" algn="l"/>
                <a:tab pos="1828439" algn="l"/>
                <a:tab pos="2742839" algn="l"/>
                <a:tab pos="3657239" algn="l"/>
                <a:tab pos="4571639" algn="l"/>
                <a:tab pos="5486040" algn="l"/>
                <a:tab pos="6400440" algn="l"/>
                <a:tab pos="7314840" algn="l"/>
                <a:tab pos="8229240" algn="l"/>
                <a:tab pos="9143640" algn="l"/>
                <a:tab pos="10058040" algn="l"/>
              </a:tabLst>
            </a:pPr>
            <a:r>
              <a:rPr lang="en-US" sz="1600" dirty="0" smtClean="0">
                <a:latin typeface="Candara" panose="020E0502030303020204" pitchFamily="34" charset="0"/>
              </a:rPr>
              <a:t>	  This </a:t>
            </a:r>
            <a:r>
              <a:rPr lang="en-US" sz="1600" dirty="0">
                <a:latin typeface="Candara" panose="020E0502030303020204" pitchFamily="34" charset="0"/>
              </a:rPr>
              <a:t>is a paragraph</a:t>
            </a:r>
            <a:r>
              <a:rPr lang="en-US" sz="1600" dirty="0" smtClean="0">
                <a:latin typeface="Candara" panose="020E0502030303020204" pitchFamily="34" charset="0"/>
              </a:rPr>
              <a:t>.</a:t>
            </a:r>
          </a:p>
          <a:p>
            <a:pPr marL="342720" lvl="0" indent="-342720" algn="l">
              <a:buNone/>
              <a:tabLst>
                <a:tab pos="342720" algn="l"/>
                <a:tab pos="914040" algn="l"/>
                <a:tab pos="1828439" algn="l"/>
                <a:tab pos="2742839" algn="l"/>
                <a:tab pos="3657239" algn="l"/>
                <a:tab pos="4571639" algn="l"/>
                <a:tab pos="5486040" algn="l"/>
                <a:tab pos="6400440" algn="l"/>
                <a:tab pos="7314840" algn="l"/>
                <a:tab pos="8229240" algn="l"/>
                <a:tab pos="9143640" algn="l"/>
                <a:tab pos="10058040" algn="l"/>
              </a:tabLst>
            </a:pPr>
            <a:r>
              <a:rPr lang="en-US" sz="1600" dirty="0" smtClean="0">
                <a:solidFill>
                  <a:srgbClr val="FF6633"/>
                </a:solidFill>
                <a:latin typeface="Candara" panose="020E0502030303020204" pitchFamily="34" charset="0"/>
              </a:rPr>
              <a:t>    &lt;/</a:t>
            </a:r>
            <a:r>
              <a:rPr lang="en-US" sz="1600" dirty="0">
                <a:solidFill>
                  <a:srgbClr val="FF6633"/>
                </a:solidFill>
                <a:latin typeface="Candara" panose="020E0502030303020204" pitchFamily="34" charset="0"/>
              </a:rPr>
              <a:t>p&gt;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Creating a Web Site">
    <p:spTree>
      <p:nvGrpSpPr>
        <p:cNvPr id="1" name=""/>
        <p:cNvGrpSpPr/>
        <p:nvPr/>
      </p:nvGrpSpPr>
      <p:grpSpPr>
        <a:xfrm>
          <a:off x="0" y="0"/>
          <a:ext cx="0" cy="0"/>
          <a:chOff x="0" y="0"/>
          <a:chExt cx="0" cy="0"/>
        </a:xfrm>
      </p:grpSpPr>
      <p:sp>
        <p:nvSpPr>
          <p:cNvPr id="2" name="Title 5"/>
          <p:cNvSpPr txBox="1">
            <a:spLocks noGrp="1"/>
          </p:cNvSpPr>
          <p:nvPr>
            <p:ph type="title" idx="4294967295"/>
          </p:nvPr>
        </p:nvSpPr>
        <p:spPr>
          <a:xfrm>
            <a:off x="899886" y="0"/>
            <a:ext cx="7620000" cy="1143000"/>
          </a:xfrm>
        </p:spPr>
        <p:txBody>
          <a:bodyPr/>
          <a:lstStyle/>
          <a:p>
            <a:pPr lvl="0"/>
            <a:r>
              <a:rPr lang="en-US" dirty="0"/>
              <a:t>Internal style sheet</a:t>
            </a:r>
          </a:p>
        </p:txBody>
      </p:sp>
      <p:sp>
        <p:nvSpPr>
          <p:cNvPr id="3" name="Content Placeholder 8"/>
          <p:cNvSpPr txBox="1">
            <a:spLocks noGrp="1"/>
          </p:cNvSpPr>
          <p:nvPr>
            <p:ph type="body" idx="4294967295"/>
          </p:nvPr>
        </p:nvSpPr>
        <p:spPr>
          <a:xfrm>
            <a:off x="899886" y="1687285"/>
            <a:ext cx="7895771" cy="4655457"/>
          </a:xfrm>
        </p:spPr>
        <p:txBody>
          <a:bodyPr>
            <a:normAutofit fontScale="85000" lnSpcReduction="10000"/>
          </a:bodyPr>
          <a:lstStyle/>
          <a:p>
            <a:pPr lvl="0" algn="l">
              <a:spcBef>
                <a:spcPts val="439"/>
              </a:spcBef>
              <a:buNone/>
            </a:pPr>
            <a:r>
              <a:rPr lang="en-US" altLang="en-US" sz="2600" b="0" dirty="0">
                <a:solidFill>
                  <a:schemeClr val="tx1"/>
                </a:solidFill>
                <a:latin typeface="Candara" panose="020E0502030303020204" pitchFamily="34" charset="0"/>
                <a:ea typeface="Microsoft YaHei" pitchFamily="2"/>
                <a:cs typeface="Mangal" pitchFamily="2"/>
              </a:rPr>
              <a:t>An internal style sheet should be used when a single </a:t>
            </a:r>
            <a:r>
              <a:rPr lang="en-US" altLang="en-US" sz="2600" b="0" dirty="0" smtClean="0">
                <a:solidFill>
                  <a:schemeClr val="tx1"/>
                </a:solidFill>
                <a:latin typeface="Candara" panose="020E0502030303020204" pitchFamily="34" charset="0"/>
                <a:ea typeface="Microsoft YaHei" pitchFamily="2"/>
                <a:cs typeface="Mangal" pitchFamily="2"/>
              </a:rPr>
              <a:t>document </a:t>
            </a:r>
            <a:r>
              <a:rPr lang="en-US" altLang="en-US" sz="2600" b="0" dirty="0">
                <a:solidFill>
                  <a:schemeClr val="tx1"/>
                </a:solidFill>
                <a:latin typeface="Candara" panose="020E0502030303020204" pitchFamily="34" charset="0"/>
                <a:ea typeface="Microsoft YaHei" pitchFamily="2"/>
                <a:cs typeface="Mangal" pitchFamily="2"/>
              </a:rPr>
              <a:t>has a unique style. You define internal styles in the head section of an HTML page, by using the &lt;style&gt; tag, like this:</a:t>
            </a:r>
          </a:p>
          <a:p>
            <a:pPr lvl="0">
              <a:spcBef>
                <a:spcPts val="439"/>
              </a:spcBef>
              <a:buNone/>
            </a:pPr>
            <a:endParaRPr lang="en-US" dirty="0"/>
          </a:p>
          <a:p>
            <a:pPr lvl="0" algn="l">
              <a:spcBef>
                <a:spcPts val="439"/>
              </a:spcBef>
              <a:buNone/>
            </a:pPr>
            <a:r>
              <a:rPr lang="en-US" b="0" dirty="0">
                <a:solidFill>
                  <a:srgbClr val="FF6633"/>
                </a:solidFill>
                <a:latin typeface="Candara" panose="020E0502030303020204" pitchFamily="34" charset="0"/>
              </a:rPr>
              <a:t>&lt;head&gt;</a:t>
            </a:r>
          </a:p>
          <a:p>
            <a:pPr lvl="0" algn="l">
              <a:spcBef>
                <a:spcPts val="439"/>
              </a:spcBef>
              <a:buNone/>
            </a:pPr>
            <a:r>
              <a:rPr lang="en-US" b="0" dirty="0">
                <a:solidFill>
                  <a:srgbClr val="FF6633"/>
                </a:solidFill>
                <a:latin typeface="Candara" panose="020E0502030303020204" pitchFamily="34" charset="0"/>
              </a:rPr>
              <a:t>  	&lt;style type=“text/</a:t>
            </a:r>
            <a:r>
              <a:rPr lang="en-US" b="0" dirty="0" err="1">
                <a:solidFill>
                  <a:srgbClr val="FF6633"/>
                </a:solidFill>
                <a:latin typeface="Candara" panose="020E0502030303020204" pitchFamily="34" charset="0"/>
              </a:rPr>
              <a:t>css</a:t>
            </a:r>
            <a:r>
              <a:rPr lang="en-US" b="0" dirty="0">
                <a:solidFill>
                  <a:srgbClr val="FF6633"/>
                </a:solidFill>
                <a:latin typeface="Candara" panose="020E0502030303020204" pitchFamily="34" charset="0"/>
              </a:rPr>
              <a:t>”&gt;</a:t>
            </a:r>
          </a:p>
          <a:p>
            <a:pPr lvl="0" algn="l">
              <a:spcBef>
                <a:spcPts val="439"/>
              </a:spcBef>
              <a:buNone/>
            </a:pPr>
            <a:r>
              <a:rPr lang="en-US" b="0" dirty="0" smtClean="0">
                <a:latin typeface="Candara" panose="020E0502030303020204" pitchFamily="34" charset="0"/>
              </a:rPr>
              <a:t>          </a:t>
            </a:r>
            <a:r>
              <a:rPr lang="en-US" b="0" dirty="0" err="1" smtClean="0">
                <a:latin typeface="Candara" panose="020E0502030303020204" pitchFamily="34" charset="0"/>
              </a:rPr>
              <a:t>hr</a:t>
            </a:r>
            <a:r>
              <a:rPr lang="en-US" b="0" dirty="0" smtClean="0">
                <a:latin typeface="Candara" panose="020E0502030303020204" pitchFamily="34" charset="0"/>
              </a:rPr>
              <a:t> </a:t>
            </a:r>
            <a:r>
              <a:rPr lang="en-US" b="0" dirty="0">
                <a:latin typeface="Candara" panose="020E0502030303020204" pitchFamily="34" charset="0"/>
              </a:rPr>
              <a:t>{</a:t>
            </a:r>
            <a:r>
              <a:rPr lang="en-US" b="0" dirty="0" err="1">
                <a:latin typeface="Candara" panose="020E0502030303020204" pitchFamily="34" charset="0"/>
              </a:rPr>
              <a:t>color:sienna</a:t>
            </a:r>
            <a:r>
              <a:rPr lang="en-US" b="0" dirty="0">
                <a:latin typeface="Candara" panose="020E0502030303020204" pitchFamily="34" charset="0"/>
              </a:rPr>
              <a:t>;}</a:t>
            </a:r>
          </a:p>
          <a:p>
            <a:pPr lvl="0" algn="l">
              <a:spcBef>
                <a:spcPts val="439"/>
              </a:spcBef>
              <a:buNone/>
            </a:pPr>
            <a:r>
              <a:rPr lang="en-US" b="0" dirty="0" smtClean="0">
                <a:latin typeface="Candara" panose="020E0502030303020204" pitchFamily="34" charset="0"/>
              </a:rPr>
              <a:t>          p </a:t>
            </a:r>
            <a:r>
              <a:rPr lang="en-US" b="0" dirty="0">
                <a:latin typeface="Candara" panose="020E0502030303020204" pitchFamily="34" charset="0"/>
              </a:rPr>
              <a:t>{margin-left:20px;}</a:t>
            </a:r>
          </a:p>
          <a:p>
            <a:pPr lvl="0" algn="l">
              <a:spcBef>
                <a:spcPts val="439"/>
              </a:spcBef>
              <a:buNone/>
            </a:pPr>
            <a:r>
              <a:rPr lang="en-US" b="0" dirty="0" smtClean="0">
                <a:latin typeface="Candara" panose="020E0502030303020204" pitchFamily="34" charset="0"/>
              </a:rPr>
              <a:t>          body{</a:t>
            </a:r>
            <a:r>
              <a:rPr lang="en-US" b="0" dirty="0" err="1" smtClean="0">
                <a:latin typeface="Candara" panose="020E0502030303020204" pitchFamily="34" charset="0"/>
              </a:rPr>
              <a:t>background-image:url</a:t>
            </a:r>
            <a:r>
              <a:rPr lang="en-US" b="0" dirty="0">
                <a:latin typeface="Candara" panose="020E0502030303020204" pitchFamily="34" charset="0"/>
              </a:rPr>
              <a:t>("images/back40.gif</a:t>
            </a:r>
            <a:r>
              <a:rPr lang="en-US" b="0" dirty="0" smtClean="0">
                <a:latin typeface="Candara" panose="020E0502030303020204" pitchFamily="34" charset="0"/>
              </a:rPr>
              <a:t>");}</a:t>
            </a:r>
          </a:p>
          <a:p>
            <a:pPr lvl="0" algn="l">
              <a:spcBef>
                <a:spcPts val="439"/>
              </a:spcBef>
              <a:buNone/>
            </a:pPr>
            <a:r>
              <a:rPr lang="en-US" b="0" dirty="0" smtClean="0">
                <a:solidFill>
                  <a:srgbClr val="FF6633"/>
                </a:solidFill>
                <a:latin typeface="Candara" panose="020E0502030303020204" pitchFamily="34" charset="0"/>
              </a:rPr>
              <a:t>  	&lt;/style&gt;</a:t>
            </a:r>
          </a:p>
          <a:p>
            <a:pPr lvl="0" algn="l">
              <a:spcBef>
                <a:spcPts val="439"/>
              </a:spcBef>
              <a:buNone/>
            </a:pPr>
            <a:r>
              <a:rPr lang="en-US" b="0" dirty="0" smtClean="0">
                <a:solidFill>
                  <a:srgbClr val="FF6633"/>
                </a:solidFill>
                <a:latin typeface="Candara" panose="020E0502030303020204" pitchFamily="34" charset="0"/>
              </a:rPr>
              <a:t>&lt;/head&gt;</a:t>
            </a:r>
            <a:r>
              <a:rPr lang="en-US" dirty="0" smtClean="0"/>
              <a:t/>
            </a:r>
            <a:br>
              <a:rPr lang="en-US" dirty="0" smtClean="0"/>
            </a:br>
            <a:r>
              <a:rPr lang="en-US" dirty="0" smtClean="0"/>
              <a:t/>
            </a:r>
            <a:br>
              <a:rPr lang="en-US" dirty="0" smtClean="0"/>
            </a:b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name="Creating your Web Site&#10;Technologies &amp; Tools">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883920" y="0"/>
            <a:ext cx="7620000" cy="1143000"/>
          </a:xfrm>
        </p:spPr>
        <p:txBody>
          <a:bodyPr/>
          <a:lstStyle/>
          <a:p>
            <a:pPr lvl="0"/>
            <a:r>
              <a:rPr lang="en-US" dirty="0"/>
              <a:t>External style sheet</a:t>
            </a:r>
          </a:p>
        </p:txBody>
      </p:sp>
      <p:sp>
        <p:nvSpPr>
          <p:cNvPr id="3" name="Content Placeholder 2"/>
          <p:cNvSpPr txBox="1">
            <a:spLocks noGrp="1"/>
          </p:cNvSpPr>
          <p:nvPr>
            <p:ph type="body" idx="4294967295"/>
          </p:nvPr>
        </p:nvSpPr>
        <p:spPr>
          <a:xfrm>
            <a:off x="930751" y="1557782"/>
            <a:ext cx="7526337" cy="4478338"/>
          </a:xfrm>
        </p:spPr>
        <p:txBody>
          <a:bodyPr>
            <a:normAutofit/>
          </a:bodyPr>
          <a:lstStyle/>
          <a:p>
            <a:pPr lvl="0">
              <a:spcBef>
                <a:spcPts val="439"/>
              </a:spcBef>
              <a:buNone/>
            </a:pPr>
            <a:r>
              <a:rPr lang="en-US" altLang="en-US" sz="2600" b="0" dirty="0">
                <a:solidFill>
                  <a:schemeClr val="tx1"/>
                </a:solidFill>
                <a:latin typeface="Candara" panose="020E0502030303020204" pitchFamily="34" charset="0"/>
                <a:ea typeface="Microsoft YaHei" pitchFamily="2"/>
                <a:cs typeface="Mangal" pitchFamily="2"/>
              </a:rPr>
              <a:t>An external style sheet is ideal when the style is applied to many pages. With an external style sheet, you can change the look of an entire Web site by changing one file. Each page must link to the style sheet using the &lt;link&gt; tag. The &lt;link&gt; tag goes inside the head section:</a:t>
            </a:r>
          </a:p>
          <a:p>
            <a:pPr lvl="0" algn="l">
              <a:spcBef>
                <a:spcPts val="439"/>
              </a:spcBef>
              <a:buNone/>
            </a:pPr>
            <a:r>
              <a:rPr lang="en-US" sz="1900" dirty="0">
                <a:solidFill>
                  <a:srgbClr val="FF6633"/>
                </a:solidFill>
              </a:rPr>
              <a:t>&lt;head&gt;</a:t>
            </a:r>
          </a:p>
          <a:p>
            <a:pPr lvl="0" algn="l">
              <a:spcBef>
                <a:spcPts val="439"/>
              </a:spcBef>
              <a:buNone/>
            </a:pPr>
            <a:r>
              <a:rPr lang="en-US" sz="1900" dirty="0"/>
              <a:t>&lt;</a:t>
            </a:r>
            <a:r>
              <a:rPr lang="en-US" sz="1900" dirty="0" err="1" smtClean="0"/>
              <a:t>linkrel</a:t>
            </a:r>
            <a:r>
              <a:rPr lang="en-US" sz="1900" dirty="0"/>
              <a:t>="</a:t>
            </a:r>
            <a:r>
              <a:rPr lang="en-US" sz="1900" dirty="0" err="1" smtClean="0"/>
              <a:t>stylesheet“type</a:t>
            </a:r>
            <a:r>
              <a:rPr lang="en-US" sz="1900" dirty="0"/>
              <a:t>="text/</a:t>
            </a:r>
            <a:r>
              <a:rPr lang="en-US" sz="1900" dirty="0" err="1"/>
              <a:t>css</a:t>
            </a:r>
            <a:r>
              <a:rPr lang="en-US" sz="1900" dirty="0"/>
              <a:t>" </a:t>
            </a:r>
            <a:r>
              <a:rPr lang="en-US" sz="1900" dirty="0" err="1"/>
              <a:t>href</a:t>
            </a:r>
            <a:r>
              <a:rPr lang="en-US" sz="1900" dirty="0"/>
              <a:t>="style.css"&gt;</a:t>
            </a:r>
          </a:p>
          <a:p>
            <a:pPr lvl="0" algn="l">
              <a:spcBef>
                <a:spcPts val="439"/>
              </a:spcBef>
              <a:buNone/>
            </a:pPr>
            <a:r>
              <a:rPr lang="en-US" sz="1900" dirty="0"/>
              <a:t>&lt;link </a:t>
            </a:r>
            <a:r>
              <a:rPr lang="en-US" sz="1900" dirty="0" err="1"/>
              <a:t>rel</a:t>
            </a:r>
            <a:r>
              <a:rPr lang="en-US" sz="1900" dirty="0"/>
              <a:t>="stylesheet" type="text/</a:t>
            </a:r>
            <a:r>
              <a:rPr lang="en-US" sz="1900" dirty="0" err="1"/>
              <a:t>css</a:t>
            </a:r>
            <a:r>
              <a:rPr lang="en-US" sz="1900" dirty="0"/>
              <a:t>" </a:t>
            </a:r>
            <a:r>
              <a:rPr lang="en-US" sz="1900" dirty="0" err="1"/>
              <a:t>href</a:t>
            </a:r>
            <a:r>
              <a:rPr lang="en-US" sz="1900" dirty="0"/>
              <a:t>="mystyle.css"&gt;</a:t>
            </a:r>
          </a:p>
          <a:p>
            <a:pPr lvl="0" algn="l">
              <a:spcBef>
                <a:spcPts val="439"/>
              </a:spcBef>
              <a:buNone/>
            </a:pPr>
            <a:r>
              <a:rPr lang="en-US" sz="1900" dirty="0">
                <a:solidFill>
                  <a:srgbClr val="FF6633"/>
                </a:solidFill>
              </a:rPr>
              <a:t>&lt;/head&gt;</a:t>
            </a:r>
          </a:p>
        </p:txBody>
      </p:sp>
      <p:sp>
        <p:nvSpPr>
          <p:cNvPr id="4" name="Freeform 3"/>
          <p:cNvSpPr/>
          <p:nvPr/>
        </p:nvSpPr>
        <p:spPr>
          <a:xfrm rot="10800000" flipH="1" flipV="1">
            <a:off x="1645918" y="6036120"/>
            <a:ext cx="2926082" cy="414782"/>
          </a:xfrm>
          <a:custGeom>
            <a:avLst>
              <a:gd name="f0" fmla="val 6601"/>
              <a:gd name="f1" fmla="val -19937"/>
            </a:avLst>
            <a:gdLst>
              <a:gd name="f2" fmla="val 10800000"/>
              <a:gd name="f3" fmla="val 5400000"/>
              <a:gd name="f4" fmla="val 18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0 0 0"/>
              <a:gd name="f17" fmla="*/ f5 1 21600"/>
              <a:gd name="f18" fmla="*/ f6 1 21600"/>
              <a:gd name="f19" fmla="pin -2147483647 f0 2147483647"/>
              <a:gd name="f20" fmla="pin -2147483647 f1 2147483647"/>
              <a:gd name="f21" fmla="*/ f16 f2 1"/>
              <a:gd name="f22" fmla="+- f19 0 10800"/>
              <a:gd name="f23" fmla="+- f20 0 10800"/>
              <a:gd name="f24" fmla="+- f20 0 21600"/>
              <a:gd name="f25" fmla="+- f19 0 21600"/>
              <a:gd name="f26" fmla="val f19"/>
              <a:gd name="f27" fmla="val f20"/>
              <a:gd name="f28" fmla="*/ f19 f17 1"/>
              <a:gd name="f29" fmla="*/ f20 f18 1"/>
              <a:gd name="f30" fmla="*/ 0 f17 1"/>
              <a:gd name="f31" fmla="*/ 21600 f17 1"/>
              <a:gd name="f32" fmla="*/ 21600 f18 1"/>
              <a:gd name="f33" fmla="*/ 0 f18 1"/>
              <a:gd name="f34" fmla="*/ 10800 f17 1"/>
              <a:gd name="f35" fmla="*/ f21 1 f4"/>
              <a:gd name="f36" fmla="*/ 10800 f18 1"/>
              <a:gd name="f37" fmla="abs f22"/>
              <a:gd name="f38" fmla="abs f23"/>
              <a:gd name="f39" fmla="+- f35 0 f3"/>
              <a:gd name="f40" fmla="*/ f26 f17 1"/>
              <a:gd name="f41" fmla="*/ f27 f18 1"/>
              <a:gd name="f42" fmla="+- f37 0 f38"/>
              <a:gd name="f43" fmla="+- f38 0 f37"/>
              <a:gd name="f44" fmla="?: f23 f9 f42"/>
              <a:gd name="f45" fmla="?: f23 f42 f9"/>
              <a:gd name="f46" fmla="?: f22 f9 f43"/>
              <a:gd name="f47" fmla="?: f22 f43 f9"/>
              <a:gd name="f48" fmla="?: f19 f9 f44"/>
              <a:gd name="f49" fmla="?: f19 f9 f45"/>
              <a:gd name="f50" fmla="?: f24 f46 f9"/>
              <a:gd name="f51" fmla="?: f24 f47 f9"/>
              <a:gd name="f52" fmla="?: f25 f45 f9"/>
              <a:gd name="f53" fmla="?: f25 f44 f9"/>
              <a:gd name="f54" fmla="?: f20 f9 f47"/>
              <a:gd name="f55" fmla="?: f20 f9 f46"/>
              <a:gd name="f56" fmla="?: f48 f19 0"/>
              <a:gd name="f57" fmla="?: f48 f20 6280"/>
              <a:gd name="f58" fmla="?: f49 f19 0"/>
              <a:gd name="f59" fmla="?: f49 f20 15320"/>
              <a:gd name="f60" fmla="?: f50 f19 6280"/>
              <a:gd name="f61" fmla="?: f50 f20 21600"/>
              <a:gd name="f62" fmla="?: f51 f19 15320"/>
              <a:gd name="f63" fmla="?: f51 f20 21600"/>
              <a:gd name="f64" fmla="?: f52 f19 21600"/>
              <a:gd name="f65" fmla="?: f52 f20 15320"/>
              <a:gd name="f66" fmla="?: f53 f19 21600"/>
              <a:gd name="f67" fmla="?: f53 f20 6280"/>
              <a:gd name="f68" fmla="?: f54 f19 15320"/>
              <a:gd name="f69" fmla="?: f54 f20 0"/>
              <a:gd name="f70" fmla="?: f55 f19 6280"/>
              <a:gd name="f71" fmla="?: f55 f20 0"/>
            </a:gdLst>
            <a:ahLst>
              <a:ahXY gdRefX="f0" minX="f10" maxX="f11" gdRefY="f1" minY="f10" maxY="f11">
                <a:pos x="f28" y="f29"/>
              </a:ahXY>
            </a:ahLst>
            <a:cxnLst>
              <a:cxn ang="3cd4">
                <a:pos x="hc" y="t"/>
              </a:cxn>
              <a:cxn ang="0">
                <a:pos x="r" y="vc"/>
              </a:cxn>
              <a:cxn ang="cd4">
                <a:pos x="hc" y="b"/>
              </a:cxn>
              <a:cxn ang="cd2">
                <a:pos x="l" y="vc"/>
              </a:cxn>
              <a:cxn ang="f39">
                <a:pos x="f34" y="f33"/>
              </a:cxn>
              <a:cxn ang="f39">
                <a:pos x="f30" y="f36"/>
              </a:cxn>
              <a:cxn ang="f39">
                <a:pos x="f34" y="f32"/>
              </a:cxn>
              <a:cxn ang="f39">
                <a:pos x="f31" y="f36"/>
              </a:cxn>
              <a:cxn ang="f39">
                <a:pos x="f40" y="f41"/>
              </a:cxn>
            </a:cxnLst>
            <a:rect l="f30" t="f33" r="f31" b="f32"/>
            <a:pathLst>
              <a:path w="21600" h="21600">
                <a:moveTo>
                  <a:pt x="f7" y="f7"/>
                </a:moveTo>
                <a:lnTo>
                  <a:pt x="f7" y="f12"/>
                </a:lnTo>
                <a:lnTo>
                  <a:pt x="f56" y="f57"/>
                </a:lnTo>
                <a:lnTo>
                  <a:pt x="f7" y="f13"/>
                </a:lnTo>
                <a:lnTo>
                  <a:pt x="f7" y="f14"/>
                </a:lnTo>
                <a:lnTo>
                  <a:pt x="f58" y="f59"/>
                </a:lnTo>
                <a:lnTo>
                  <a:pt x="f7" y="f15"/>
                </a:lnTo>
                <a:lnTo>
                  <a:pt x="f7" y="f8"/>
                </a:lnTo>
                <a:lnTo>
                  <a:pt x="f12" y="f8"/>
                </a:lnTo>
                <a:lnTo>
                  <a:pt x="f60" y="f61"/>
                </a:lnTo>
                <a:lnTo>
                  <a:pt x="f13" y="f8"/>
                </a:lnTo>
                <a:lnTo>
                  <a:pt x="f14" y="f8"/>
                </a:lnTo>
                <a:lnTo>
                  <a:pt x="f62" y="f63"/>
                </a:lnTo>
                <a:lnTo>
                  <a:pt x="f15" y="f8"/>
                </a:lnTo>
                <a:lnTo>
                  <a:pt x="f8" y="f8"/>
                </a:lnTo>
                <a:lnTo>
                  <a:pt x="f8" y="f15"/>
                </a:lnTo>
                <a:lnTo>
                  <a:pt x="f64" y="f65"/>
                </a:lnTo>
                <a:lnTo>
                  <a:pt x="f8" y="f14"/>
                </a:lnTo>
                <a:lnTo>
                  <a:pt x="f8" y="f13"/>
                </a:lnTo>
                <a:lnTo>
                  <a:pt x="f66" y="f67"/>
                </a:lnTo>
                <a:lnTo>
                  <a:pt x="f8" y="f12"/>
                </a:lnTo>
                <a:lnTo>
                  <a:pt x="f8" y="f7"/>
                </a:lnTo>
                <a:lnTo>
                  <a:pt x="f15" y="f7"/>
                </a:lnTo>
                <a:lnTo>
                  <a:pt x="f68" y="f69"/>
                </a:lnTo>
                <a:lnTo>
                  <a:pt x="f14" y="f7"/>
                </a:lnTo>
                <a:lnTo>
                  <a:pt x="f13" y="f7"/>
                </a:lnTo>
                <a:lnTo>
                  <a:pt x="f70" y="f71"/>
                </a:lnTo>
                <a:lnTo>
                  <a:pt x="f12" y="f7"/>
                </a:lnTo>
                <a:lnTo>
                  <a:pt x="f7" y="f7"/>
                </a:lnTo>
                <a:close/>
              </a:path>
            </a:pathLst>
          </a:custGeom>
          <a:solidFill>
            <a:srgbClr val="CFE7F5"/>
          </a:solidFill>
          <a:ln w="0">
            <a:solidFill>
              <a:srgbClr val="808080"/>
            </a:solidFill>
            <a:prstDash val="solid"/>
            <a:headEnd type="arrow"/>
          </a:ln>
        </p:spPr>
        <p:txBody>
          <a:bodyPr vert="horz" wrap="none" lIns="90000" tIns="45000" rIns="90000" bIns="45000" anchor="ctr" anchorCtr="0" compatLnSpc="0">
            <a:noAutofit/>
          </a:bodyPr>
          <a:lstStyle/>
          <a:p>
            <a:pPr marL="0" marR="0" lvl="0" indent="0" algn="ctr" rtl="0" hangingPunct="0">
              <a:lnSpc>
                <a:spcPct val="100000"/>
              </a:lnSpc>
              <a:spcBef>
                <a:spcPts val="0"/>
              </a:spcBef>
              <a:spcAft>
                <a:spcPts val="0"/>
              </a:spcAft>
              <a:buNone/>
              <a:tabLst/>
            </a:pPr>
            <a:r>
              <a:rPr lang="en-US" sz="1400" b="0" i="0" u="none" strike="noStrike" kern="1200" dirty="0">
                <a:ln>
                  <a:noFill/>
                </a:ln>
                <a:solidFill>
                  <a:srgbClr val="C5000B"/>
                </a:solidFill>
                <a:latin typeface="Candara" panose="020E0502030303020204" pitchFamily="34" charset="0"/>
                <a:ea typeface="Microsoft YaHei" pitchFamily="2"/>
                <a:cs typeface="Mangal" pitchFamily="2"/>
              </a:rPr>
              <a:t>Link to a </a:t>
            </a:r>
            <a:r>
              <a:rPr lang="en-US" sz="1400" b="0" i="0" u="none" strike="noStrike" kern="1200" dirty="0" smtClean="0">
                <a:ln>
                  <a:noFill/>
                </a:ln>
                <a:solidFill>
                  <a:srgbClr val="C5000B"/>
                </a:solidFill>
                <a:latin typeface="Candara" panose="020E0502030303020204" pitchFamily="34" charset="0"/>
                <a:ea typeface="Microsoft YaHei" pitchFamily="2"/>
                <a:cs typeface="Mangal" pitchFamily="2"/>
              </a:rPr>
              <a:t>separate </a:t>
            </a:r>
            <a:r>
              <a:rPr lang="en-US" sz="1400" b="0" i="0" u="none" strike="noStrike" kern="1200" dirty="0" err="1" smtClean="0">
                <a:ln>
                  <a:noFill/>
                </a:ln>
                <a:solidFill>
                  <a:srgbClr val="C5000B"/>
                </a:solidFill>
                <a:latin typeface="Candara" panose="020E0502030303020204" pitchFamily="34" charset="0"/>
                <a:ea typeface="Microsoft YaHei" pitchFamily="2"/>
                <a:cs typeface="Mangal" pitchFamily="2"/>
              </a:rPr>
              <a:t>css</a:t>
            </a:r>
            <a:r>
              <a:rPr lang="en-US" sz="1400" b="0" i="0" u="none" strike="noStrike" kern="1200" dirty="0" smtClean="0">
                <a:ln>
                  <a:noFill/>
                </a:ln>
                <a:solidFill>
                  <a:srgbClr val="C5000B"/>
                </a:solidFill>
                <a:latin typeface="Candara" panose="020E0502030303020204" pitchFamily="34" charset="0"/>
                <a:ea typeface="Microsoft YaHei" pitchFamily="2"/>
                <a:cs typeface="Mangal" pitchFamily="2"/>
              </a:rPr>
              <a:t> </a:t>
            </a:r>
            <a:r>
              <a:rPr lang="en-US" sz="1400" b="0" i="0" u="none" strike="noStrike" kern="1200" dirty="0">
                <a:ln>
                  <a:noFill/>
                </a:ln>
                <a:solidFill>
                  <a:srgbClr val="C5000B"/>
                </a:solidFill>
                <a:latin typeface="Candara" panose="020E0502030303020204" pitchFamily="34" charset="0"/>
                <a:ea typeface="Microsoft YaHei" pitchFamily="2"/>
                <a:cs typeface="Mangal" pitchFamily="2"/>
              </a:rPr>
              <a:t>file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883919" y="11702"/>
            <a:ext cx="7620000" cy="1143000"/>
          </a:xfrm>
        </p:spPr>
        <p:txBody>
          <a:bodyPr/>
          <a:lstStyle/>
          <a:p>
            <a:pPr lvl="0"/>
            <a:r>
              <a:rPr lang="en-US" dirty="0"/>
              <a:t>Multiple Style Sheets</a:t>
            </a:r>
          </a:p>
        </p:txBody>
      </p:sp>
      <p:sp>
        <p:nvSpPr>
          <p:cNvPr id="3" name="Content Placeholder 2"/>
          <p:cNvSpPr txBox="1">
            <a:spLocks noGrp="1"/>
          </p:cNvSpPr>
          <p:nvPr>
            <p:ph type="body" idx="4294967295"/>
          </p:nvPr>
        </p:nvSpPr>
        <p:spPr>
          <a:xfrm>
            <a:off x="863340" y="1154702"/>
            <a:ext cx="7620000" cy="4800600"/>
          </a:xfrm>
        </p:spPr>
        <p:txBody>
          <a:bodyPr/>
          <a:lstStyle/>
          <a:p>
            <a:pPr lvl="0">
              <a:spcBef>
                <a:spcPts val="448"/>
              </a:spcBef>
              <a:buNone/>
            </a:pPr>
            <a:r>
              <a:rPr lang="en-US" altLang="en-US" sz="2200" b="0" dirty="0">
                <a:solidFill>
                  <a:schemeClr val="tx1"/>
                </a:solidFill>
                <a:latin typeface="Candara" panose="020E0502030303020204" pitchFamily="34" charset="0"/>
                <a:ea typeface="Microsoft YaHei" pitchFamily="2"/>
                <a:cs typeface="Mangal" pitchFamily="2"/>
              </a:rPr>
              <a:t>You can link a single style sheet to multiple documents in your Web site by using the link element or the @import element</a:t>
            </a:r>
          </a:p>
          <a:p>
            <a:pPr lvl="0">
              <a:spcBef>
                <a:spcPts val="448"/>
              </a:spcBef>
              <a:buNone/>
            </a:pPr>
            <a:r>
              <a:rPr lang="en-US" altLang="en-US" sz="2200" b="0" dirty="0">
                <a:solidFill>
                  <a:schemeClr val="tx1"/>
                </a:solidFill>
                <a:latin typeface="Candara" panose="020E0502030303020204" pitchFamily="34" charset="0"/>
                <a:ea typeface="Microsoft YaHei" pitchFamily="2"/>
                <a:cs typeface="Mangal" pitchFamily="2"/>
              </a:rPr>
              <a:t>You can also link a single document to several style sheets</a:t>
            </a:r>
          </a:p>
          <a:p>
            <a:pPr lvl="0">
              <a:spcBef>
                <a:spcPts val="448"/>
              </a:spcBef>
              <a:buNone/>
            </a:pPr>
            <a:endParaRPr lang="en-US" dirty="0">
              <a:latin typeface="Arial" pitchFamily="34"/>
            </a:endParaRPr>
          </a:p>
          <a:p>
            <a:pPr lvl="0">
              <a:spcBef>
                <a:spcPts val="448"/>
              </a:spcBef>
              <a:buNone/>
            </a:pPr>
            <a:endParaRPr lang="en-US" dirty="0">
              <a:latin typeface="Arial" pitchFamily="34"/>
            </a:endParaRPr>
          </a:p>
          <a:p>
            <a:pPr lvl="0">
              <a:spcBef>
                <a:spcPts val="448"/>
              </a:spcBef>
              <a:buNone/>
            </a:pPr>
            <a:endParaRPr lang="en-US" dirty="0">
              <a:latin typeface="Arial" pitchFamily="34"/>
            </a:endParaRPr>
          </a:p>
          <a:p>
            <a:pPr lvl="0">
              <a:spcBef>
                <a:spcPts val="448"/>
              </a:spcBef>
              <a:buNone/>
            </a:pPr>
            <a:endParaRPr lang="en-US" dirty="0">
              <a:latin typeface="Arial" pitchFamily="34"/>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449145159"/>
              </p:ext>
            </p:extLst>
          </p:nvPr>
        </p:nvGraphicFramePr>
        <p:xfrm>
          <a:off x="1097640" y="3513421"/>
          <a:ext cx="3036960" cy="2377439"/>
        </p:xfrm>
        <a:graphic>
          <a:graphicData uri="http://schemas.openxmlformats.org/presentationml/2006/ole">
            <mc:AlternateContent xmlns:mc="http://schemas.openxmlformats.org/markup-compatibility/2006">
              <mc:Choice xmlns:v="urn:schemas-microsoft-com:vml" Requires="v">
                <p:oleObj spid="_x0000_s1651" r:id="rId4" imgW="2133424" imgH="2059929" progId="">
                  <p:embed/>
                </p:oleObj>
              </mc:Choice>
              <mc:Fallback>
                <p:oleObj r:id="rId4" imgW="2133424" imgH="2059929" progId="">
                  <p:embed/>
                  <p:pic>
                    <p:nvPicPr>
                      <p:cNvPr id="0" name="Picture 1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640" y="3513421"/>
                        <a:ext cx="3036960" cy="23774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5212440" y="3425760"/>
          <a:ext cx="3291479" cy="2700720"/>
        </p:xfrm>
        <a:graphic>
          <a:graphicData uri="http://schemas.openxmlformats.org/presentationml/2006/ole">
            <mc:AlternateContent xmlns:mc="http://schemas.openxmlformats.org/markup-compatibility/2006">
              <mc:Choice xmlns:v="urn:schemas-microsoft-com:vml" Requires="v">
                <p:oleObj spid="_x0000_s1652" r:id="rId6" imgW="2237047" imgH="1834434" progId="">
                  <p:embed/>
                </p:oleObj>
              </mc:Choice>
              <mc:Fallback>
                <p:oleObj r:id="rId6" imgW="2237047" imgH="1834434" progId="">
                  <p:embed/>
                  <p:pic>
                    <p:nvPicPr>
                      <p:cNvPr id="0" name="Picture 1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2440" y="3425760"/>
                        <a:ext cx="3291479" cy="27007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1097640" y="2502899"/>
            <a:ext cx="4114800" cy="946080"/>
          </a:xfrm>
          <a:prstGeom prst="rect">
            <a:avLst/>
          </a:prstGeom>
          <a:noFill/>
          <a:ln>
            <a:noFill/>
          </a:ln>
        </p:spPr>
        <p:txBody>
          <a:bodyPr vert="horz" wrap="none" lIns="90000" tIns="45000" rIns="90000" bIns="45000" anchorCtr="0" compatLnSpc="0">
            <a:spAutoFit/>
          </a:bodyPr>
          <a:lstStyle/>
          <a:p>
            <a:pPr marL="0" marR="0" lvl="0" indent="0" rtl="0" hangingPunct="1">
              <a:lnSpc>
                <a:spcPct val="90000"/>
              </a:lnSpc>
              <a:spcBef>
                <a:spcPts val="0"/>
              </a:spcBef>
              <a:spcAft>
                <a:spcPts val="0"/>
              </a:spcAft>
              <a:buNone/>
              <a:tabLst/>
            </a:pPr>
            <a:r>
              <a:rPr lang="en-GB" sz="1600" b="0" i="0" u="none" strike="noStrike" kern="1200" dirty="0">
                <a:ln>
                  <a:noFill/>
                </a:ln>
                <a:solidFill>
                  <a:srgbClr val="333333"/>
                </a:solidFill>
                <a:latin typeface="Georgia" pitchFamily="17"/>
                <a:ea typeface="Microsoft YaHei" pitchFamily="2"/>
                <a:cs typeface="Mangal" pitchFamily="2"/>
              </a:rPr>
              <a:t>@import "container.css";</a:t>
            </a:r>
          </a:p>
          <a:p>
            <a:pPr marL="0" marR="0" lvl="0" indent="0" rtl="0" hangingPunct="1">
              <a:lnSpc>
                <a:spcPct val="90000"/>
              </a:lnSpc>
              <a:spcBef>
                <a:spcPts val="0"/>
              </a:spcBef>
              <a:spcAft>
                <a:spcPts val="0"/>
              </a:spcAft>
              <a:buNone/>
              <a:tabLst/>
            </a:pPr>
            <a:r>
              <a:rPr lang="en-GB" sz="1600" b="0" i="0" u="none" strike="noStrike" kern="1200" dirty="0">
                <a:ln>
                  <a:noFill/>
                </a:ln>
                <a:solidFill>
                  <a:srgbClr val="333333"/>
                </a:solidFill>
                <a:latin typeface="Georgia" pitchFamily="17"/>
                <a:ea typeface="Microsoft YaHei" pitchFamily="2"/>
                <a:cs typeface="Mangal" pitchFamily="2"/>
              </a:rPr>
              <a:t>@import "header.css";</a:t>
            </a:r>
          </a:p>
          <a:p>
            <a:pPr marL="0" marR="0" lvl="0" indent="0" rtl="0" hangingPunct="1">
              <a:lnSpc>
                <a:spcPct val="90000"/>
              </a:lnSpc>
              <a:spcBef>
                <a:spcPts val="0"/>
              </a:spcBef>
              <a:spcAft>
                <a:spcPts val="0"/>
              </a:spcAft>
              <a:buNone/>
              <a:tabLst/>
            </a:pPr>
            <a:r>
              <a:rPr lang="en-GB" sz="1600" b="0" i="0" u="none" strike="noStrike" kern="1200" dirty="0">
                <a:ln>
                  <a:noFill/>
                </a:ln>
                <a:solidFill>
                  <a:srgbClr val="333333"/>
                </a:solidFill>
                <a:latin typeface="Georgia" pitchFamily="17"/>
                <a:ea typeface="Microsoft YaHei" pitchFamily="2"/>
                <a:cs typeface="Mangal" pitchFamily="2"/>
              </a:rPr>
              <a:t>@import "content.css";</a:t>
            </a:r>
          </a:p>
          <a:p>
            <a:pPr marL="0" marR="0" lvl="0" indent="0" rtl="0" hangingPunct="1">
              <a:lnSpc>
                <a:spcPct val="90000"/>
              </a:lnSpc>
              <a:spcBef>
                <a:spcPts val="0"/>
              </a:spcBef>
              <a:spcAft>
                <a:spcPts val="0"/>
              </a:spcAft>
              <a:buNone/>
              <a:tabLst/>
            </a:pPr>
            <a:r>
              <a:rPr lang="en-GB" sz="1600" b="0" i="0" u="none" strike="noStrike" kern="1200" dirty="0">
                <a:ln>
                  <a:noFill/>
                </a:ln>
                <a:solidFill>
                  <a:srgbClr val="333333"/>
                </a:solidFill>
                <a:latin typeface="Georgia" pitchFamily="17"/>
                <a:ea typeface="Microsoft YaHei" pitchFamily="2"/>
                <a:cs typeface="Mangal" pitchFamily="2"/>
              </a:rPr>
              <a:t>@import "footer.css";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43429" y="0"/>
            <a:ext cx="7620000" cy="1143000"/>
          </a:xfrm>
        </p:spPr>
        <p:txBody>
          <a:bodyPr/>
          <a:lstStyle/>
          <a:p>
            <a:pPr lvl="0"/>
            <a:r>
              <a:rPr lang="en-US" dirty="0"/>
              <a:t>Multiple Style Sheets</a:t>
            </a:r>
          </a:p>
        </p:txBody>
      </p:sp>
      <p:sp>
        <p:nvSpPr>
          <p:cNvPr id="3" name="Content Placeholder 2"/>
          <p:cNvSpPr txBox="1">
            <a:spLocks noGrp="1"/>
          </p:cNvSpPr>
          <p:nvPr>
            <p:ph type="body" idx="4294967295"/>
          </p:nvPr>
        </p:nvSpPr>
        <p:spPr>
          <a:xfrm>
            <a:off x="943429" y="1594757"/>
            <a:ext cx="7620000" cy="4800600"/>
          </a:xfrm>
        </p:spPr>
        <p:txBody>
          <a:bodyPr/>
          <a:lstStyle/>
          <a:p>
            <a:pPr lvl="0">
              <a:spcBef>
                <a:spcPts val="448"/>
              </a:spcBef>
              <a:buNone/>
            </a:pPr>
            <a:r>
              <a:rPr lang="en-US" altLang="en-US" sz="2200" b="0" dirty="0">
                <a:solidFill>
                  <a:schemeClr val="tx1"/>
                </a:solidFill>
                <a:latin typeface="Candara" panose="020E0502030303020204" pitchFamily="34" charset="0"/>
                <a:ea typeface="Microsoft YaHei" pitchFamily="2"/>
                <a:cs typeface="Mangal" pitchFamily="2"/>
              </a:rPr>
              <a:t>If some properties have been set for the same selector in different style sheets, the values will be inherited from the more specific style sheet.</a:t>
            </a:r>
          </a:p>
          <a:p>
            <a:pPr>
              <a:spcBef>
                <a:spcPts val="448"/>
              </a:spcBef>
              <a:buNone/>
            </a:pPr>
            <a:r>
              <a:rPr lang="en-US" altLang="en-US" sz="2200" b="0" dirty="0">
                <a:solidFill>
                  <a:schemeClr val="tx1"/>
                </a:solidFill>
                <a:latin typeface="Candara" panose="020E0502030303020204" pitchFamily="34" charset="0"/>
                <a:ea typeface="Microsoft YaHei" pitchFamily="2"/>
                <a:cs typeface="Mangal" pitchFamily="2"/>
              </a:rPr>
              <a:t>For example, an external style sheet has these properties for the h3 selector:</a:t>
            </a:r>
          </a:p>
          <a:p>
            <a:pPr lvl="0">
              <a:spcBef>
                <a:spcPts val="448"/>
              </a:spcBef>
              <a:buNone/>
            </a:pPr>
            <a:endParaRPr lang="en-US" sz="2000" dirty="0" smtClean="0">
              <a:latin typeface="Candara" panose="020E0502030303020204" pitchFamily="34" charset="0"/>
            </a:endParaRPr>
          </a:p>
          <a:p>
            <a:pPr lvl="0">
              <a:spcBef>
                <a:spcPts val="448"/>
              </a:spcBef>
              <a:buNone/>
            </a:pPr>
            <a:r>
              <a:rPr lang="en-US" sz="2000" b="0" dirty="0" smtClean="0">
                <a:latin typeface="Candara" panose="020E0502030303020204" pitchFamily="34" charset="0"/>
              </a:rPr>
              <a:t>h3</a:t>
            </a:r>
            <a:r>
              <a:rPr lang="en-US" sz="2000" b="0" dirty="0">
                <a:latin typeface="Candara" panose="020E0502030303020204" pitchFamily="34" charset="0"/>
              </a:rPr>
              <a:t>{</a:t>
            </a:r>
          </a:p>
          <a:p>
            <a:pPr lvl="0">
              <a:spcBef>
                <a:spcPts val="448"/>
              </a:spcBef>
              <a:buNone/>
            </a:pPr>
            <a:r>
              <a:rPr lang="en-US" sz="2000" b="0" dirty="0" smtClean="0">
                <a:latin typeface="Candara" panose="020E0502030303020204" pitchFamily="34" charset="0"/>
              </a:rPr>
              <a:t>   </a:t>
            </a:r>
            <a:r>
              <a:rPr lang="en-US" sz="2000" b="0" dirty="0" err="1" smtClean="0">
                <a:latin typeface="Candara" panose="020E0502030303020204" pitchFamily="34" charset="0"/>
              </a:rPr>
              <a:t>color:red</a:t>
            </a:r>
            <a:r>
              <a:rPr lang="en-US" sz="2000" b="0" dirty="0">
                <a:latin typeface="Candara" panose="020E0502030303020204" pitchFamily="34" charset="0"/>
              </a:rPr>
              <a:t>;</a:t>
            </a:r>
          </a:p>
          <a:p>
            <a:pPr lvl="0">
              <a:spcBef>
                <a:spcPts val="448"/>
              </a:spcBef>
              <a:buNone/>
            </a:pPr>
            <a:r>
              <a:rPr lang="en-US" sz="2000" b="0" dirty="0" smtClean="0">
                <a:latin typeface="Candara" panose="020E0502030303020204" pitchFamily="34" charset="0"/>
              </a:rPr>
              <a:t>   </a:t>
            </a:r>
            <a:r>
              <a:rPr lang="en-US" sz="2000" b="0" dirty="0" err="1" smtClean="0">
                <a:latin typeface="Candara" panose="020E0502030303020204" pitchFamily="34" charset="0"/>
              </a:rPr>
              <a:t>text-align:left</a:t>
            </a:r>
            <a:r>
              <a:rPr lang="en-US" sz="2000" b="0" dirty="0">
                <a:latin typeface="Candara" panose="020E0502030303020204" pitchFamily="34" charset="0"/>
              </a:rPr>
              <a:t>;</a:t>
            </a:r>
          </a:p>
          <a:p>
            <a:pPr lvl="0">
              <a:spcBef>
                <a:spcPts val="448"/>
              </a:spcBef>
              <a:buNone/>
            </a:pPr>
            <a:r>
              <a:rPr lang="en-US" sz="2000" b="0" dirty="0" smtClean="0">
                <a:latin typeface="Candara" panose="020E0502030303020204" pitchFamily="34" charset="0"/>
              </a:rPr>
              <a:t>   font-size:8pt</a:t>
            </a:r>
            <a:r>
              <a:rPr lang="en-US" sz="2000" b="0" dirty="0">
                <a:latin typeface="Candara" panose="020E0502030303020204" pitchFamily="34" charset="0"/>
              </a:rPr>
              <a:t>;</a:t>
            </a:r>
          </a:p>
          <a:p>
            <a:pPr lvl="0">
              <a:spcBef>
                <a:spcPts val="448"/>
              </a:spcBef>
              <a:buNone/>
            </a:pPr>
            <a:r>
              <a:rPr lang="en-US" sz="2000" b="0" dirty="0" smtClean="0">
                <a:latin typeface="Candara" panose="020E0502030303020204" pitchFamily="34" charset="0"/>
              </a:rPr>
              <a:t> }</a:t>
            </a:r>
            <a:endParaRPr lang="en-US" sz="2000" b="0" dirty="0">
              <a:latin typeface="Candara" panose="020E0502030303020204" pitchFamily="34" charset="0"/>
            </a:endParaRPr>
          </a:p>
          <a:p>
            <a:pPr lvl="0">
              <a:spcBef>
                <a:spcPts val="448"/>
              </a:spcBef>
              <a:buNone/>
            </a:pPr>
            <a:endParaRPr lang="en-US" dirty="0">
              <a:latin typeface="Arial" pitchFamily="34"/>
            </a:endParaRPr>
          </a:p>
          <a:p>
            <a:pPr lvl="0">
              <a:spcBef>
                <a:spcPts val="448"/>
              </a:spcBef>
              <a:buNone/>
            </a:pPr>
            <a:endParaRPr lang="en-US" dirty="0">
              <a:latin typeface="Arial" pitchFamily="34"/>
            </a:endParaRPr>
          </a:p>
          <a:p>
            <a:pPr lvl="0">
              <a:spcBef>
                <a:spcPts val="448"/>
              </a:spcBef>
              <a:buNone/>
            </a:pPr>
            <a:endParaRPr lang="en-US" dirty="0">
              <a:latin typeface="Arial" pitchFamily="34"/>
            </a:endParaRPr>
          </a:p>
          <a:p>
            <a:pPr lvl="0">
              <a:spcBef>
                <a:spcPts val="448"/>
              </a:spcBef>
              <a:buNone/>
            </a:pPr>
            <a:endParaRPr lang="en-US" dirty="0">
              <a:latin typeface="Arial"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28914" y="0"/>
            <a:ext cx="7620000" cy="1143000"/>
          </a:xfrm>
        </p:spPr>
        <p:txBody>
          <a:bodyPr/>
          <a:lstStyle/>
          <a:p>
            <a:pPr lvl="0"/>
            <a:r>
              <a:rPr lang="en-US" dirty="0"/>
              <a:t>Multiple Style Sheets</a:t>
            </a:r>
          </a:p>
        </p:txBody>
      </p:sp>
      <p:sp>
        <p:nvSpPr>
          <p:cNvPr id="3" name="Content Placeholder 2"/>
          <p:cNvSpPr txBox="1">
            <a:spLocks noGrp="1"/>
          </p:cNvSpPr>
          <p:nvPr>
            <p:ph type="body" idx="4294967295"/>
          </p:nvPr>
        </p:nvSpPr>
        <p:spPr>
          <a:xfrm>
            <a:off x="928914" y="1620610"/>
            <a:ext cx="8215086" cy="4800600"/>
          </a:xfrm>
        </p:spPr>
        <p:txBody>
          <a:bodyPr/>
          <a:lstStyle/>
          <a:p>
            <a:pPr lvl="0">
              <a:spcBef>
                <a:spcPts val="448"/>
              </a:spcBef>
              <a:buNone/>
            </a:pPr>
            <a:r>
              <a:rPr lang="en-US" altLang="en-US" sz="2200" b="0" dirty="0">
                <a:solidFill>
                  <a:schemeClr val="tx1"/>
                </a:solidFill>
                <a:latin typeface="Candara" panose="020E0502030303020204" pitchFamily="34" charset="0"/>
                <a:ea typeface="Microsoft YaHei" pitchFamily="2"/>
                <a:cs typeface="Mangal" pitchFamily="2"/>
              </a:rPr>
              <a:t>And an internal style sheet has these properties for the h3 selector:</a:t>
            </a:r>
          </a:p>
          <a:p>
            <a:pPr>
              <a:spcBef>
                <a:spcPts val="448"/>
              </a:spcBef>
              <a:buNone/>
            </a:pPr>
            <a:endParaRPr lang="en-US" altLang="en-US" sz="2000" b="0" dirty="0" smtClean="0">
              <a:latin typeface="Arial" pitchFamily="34"/>
            </a:endParaRPr>
          </a:p>
          <a:p>
            <a:pPr>
              <a:spcBef>
                <a:spcPts val="448"/>
              </a:spcBef>
              <a:buNone/>
            </a:pPr>
            <a:endParaRPr lang="en-US" altLang="en-US" sz="2000" b="0" dirty="0">
              <a:latin typeface="Candara" panose="020E0502030303020204" pitchFamily="34" charset="0"/>
            </a:endParaRPr>
          </a:p>
          <a:p>
            <a:pPr>
              <a:spcBef>
                <a:spcPts val="448"/>
              </a:spcBef>
              <a:buNone/>
            </a:pPr>
            <a:r>
              <a:rPr lang="en-US" altLang="en-US" sz="2000" b="0" dirty="0" smtClean="0">
                <a:latin typeface="Candara" panose="020E0502030303020204" pitchFamily="34" charset="0"/>
              </a:rPr>
              <a:t>h3 {</a:t>
            </a:r>
            <a:endParaRPr lang="en-US" altLang="en-US" sz="2000" b="0" dirty="0">
              <a:latin typeface="Candara" panose="020E0502030303020204" pitchFamily="34" charset="0"/>
            </a:endParaRPr>
          </a:p>
          <a:p>
            <a:pPr>
              <a:spcBef>
                <a:spcPts val="448"/>
              </a:spcBef>
              <a:buNone/>
            </a:pPr>
            <a:r>
              <a:rPr lang="en-US" altLang="en-US" sz="2000" b="0" dirty="0" smtClean="0">
                <a:latin typeface="Candara" panose="020E0502030303020204" pitchFamily="34" charset="0"/>
              </a:rPr>
              <a:t>   </a:t>
            </a:r>
            <a:r>
              <a:rPr lang="en-US" altLang="en-US" sz="2000" b="0" dirty="0" err="1" smtClean="0">
                <a:latin typeface="Candara" panose="020E0502030303020204" pitchFamily="34" charset="0"/>
              </a:rPr>
              <a:t>text-align:right</a:t>
            </a:r>
            <a:r>
              <a:rPr lang="en-US" altLang="en-US" sz="2000" b="0" dirty="0">
                <a:latin typeface="Candara" panose="020E0502030303020204" pitchFamily="34" charset="0"/>
              </a:rPr>
              <a:t>;</a:t>
            </a:r>
          </a:p>
          <a:p>
            <a:pPr>
              <a:spcBef>
                <a:spcPts val="448"/>
              </a:spcBef>
              <a:buNone/>
            </a:pPr>
            <a:r>
              <a:rPr lang="en-US" altLang="en-US" sz="2000" b="0" dirty="0" smtClean="0">
                <a:latin typeface="Candara" panose="020E0502030303020204" pitchFamily="34" charset="0"/>
              </a:rPr>
              <a:t>   font-size:20pt</a:t>
            </a:r>
            <a:r>
              <a:rPr lang="en-US" altLang="en-US" sz="2000" b="0" dirty="0">
                <a:latin typeface="Candara" panose="020E0502030303020204" pitchFamily="34" charset="0"/>
              </a:rPr>
              <a:t>;</a:t>
            </a:r>
          </a:p>
          <a:p>
            <a:pPr>
              <a:spcBef>
                <a:spcPts val="448"/>
              </a:spcBef>
              <a:buNone/>
            </a:pPr>
            <a:r>
              <a:rPr lang="en-US" altLang="en-US" sz="2000" b="0" dirty="0">
                <a:latin typeface="Candara" panose="020E0502030303020204" pitchFamily="34" charset="0"/>
              </a:rPr>
              <a:t>}</a:t>
            </a:r>
          </a:p>
          <a:p>
            <a:pPr lvl="0">
              <a:spcBef>
                <a:spcPts val="448"/>
              </a:spcBef>
              <a:buNone/>
            </a:pPr>
            <a:endParaRPr lang="en-US" dirty="0">
              <a:latin typeface="Arial" pitchFamily="34"/>
            </a:endParaRPr>
          </a:p>
          <a:p>
            <a:pPr lvl="0">
              <a:spcBef>
                <a:spcPts val="448"/>
              </a:spcBef>
              <a:buNone/>
            </a:pPr>
            <a:endParaRPr lang="en-US" dirty="0">
              <a:latin typeface="Arial" pitchFamily="34"/>
            </a:endParaRPr>
          </a:p>
          <a:p>
            <a:pPr lvl="0">
              <a:spcBef>
                <a:spcPts val="448"/>
              </a:spcBef>
              <a:buNone/>
            </a:pPr>
            <a:endParaRPr lang="en-US" dirty="0">
              <a:latin typeface="Arial" pitchFamily="34"/>
            </a:endParaRPr>
          </a:p>
          <a:p>
            <a:pPr lvl="0">
              <a:spcBef>
                <a:spcPts val="448"/>
              </a:spcBef>
              <a:buNone/>
            </a:pPr>
            <a:endParaRPr lang="en-US" dirty="0">
              <a:latin typeface="Arial"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43428" y="0"/>
            <a:ext cx="7620000" cy="1143000"/>
          </a:xfrm>
        </p:spPr>
        <p:txBody>
          <a:bodyPr/>
          <a:lstStyle/>
          <a:p>
            <a:pPr lvl="0"/>
            <a:r>
              <a:rPr lang="en-US" dirty="0"/>
              <a:t>Multiple Style Sheets</a:t>
            </a:r>
          </a:p>
        </p:txBody>
      </p:sp>
      <p:sp>
        <p:nvSpPr>
          <p:cNvPr id="3" name="Content Placeholder 2"/>
          <p:cNvSpPr txBox="1">
            <a:spLocks noGrp="1"/>
          </p:cNvSpPr>
          <p:nvPr>
            <p:ph type="body" idx="4294967295"/>
          </p:nvPr>
        </p:nvSpPr>
        <p:spPr>
          <a:xfrm>
            <a:off x="943428" y="1606096"/>
            <a:ext cx="8200572" cy="4800600"/>
          </a:xfrm>
        </p:spPr>
        <p:txBody>
          <a:bodyPr/>
          <a:lstStyle/>
          <a:p>
            <a:pPr lvl="0">
              <a:spcBef>
                <a:spcPts val="448"/>
              </a:spcBef>
              <a:buNone/>
            </a:pPr>
            <a:r>
              <a:rPr lang="en-US" altLang="en-US" sz="2200" b="0" dirty="0">
                <a:solidFill>
                  <a:schemeClr val="tx1"/>
                </a:solidFill>
                <a:latin typeface="Candara" panose="020E0502030303020204" pitchFamily="34" charset="0"/>
                <a:ea typeface="Microsoft YaHei" pitchFamily="2"/>
                <a:cs typeface="Mangal" pitchFamily="2"/>
              </a:rPr>
              <a:t>If the page with the internal style sheet also links to the external style sheet the properties for h3 will be:</a:t>
            </a:r>
          </a:p>
          <a:p>
            <a:pPr lvl="0">
              <a:spcBef>
                <a:spcPts val="448"/>
              </a:spcBef>
              <a:buNone/>
            </a:pPr>
            <a:endParaRPr lang="en-US" dirty="0"/>
          </a:p>
          <a:p>
            <a:pPr lvl="0">
              <a:spcBef>
                <a:spcPts val="448"/>
              </a:spcBef>
              <a:buNone/>
            </a:pPr>
            <a:r>
              <a:rPr lang="en-US" altLang="en-US" sz="2000" b="0" dirty="0" err="1">
                <a:latin typeface="Candara" panose="020E0502030303020204" pitchFamily="34" charset="0"/>
              </a:rPr>
              <a:t>color:red</a:t>
            </a:r>
            <a:r>
              <a:rPr lang="en-US" altLang="en-US" sz="2000" b="0" dirty="0">
                <a:latin typeface="Candara" panose="020E0502030303020204" pitchFamily="34" charset="0"/>
              </a:rPr>
              <a:t>;</a:t>
            </a:r>
          </a:p>
          <a:p>
            <a:pPr lvl="0">
              <a:spcBef>
                <a:spcPts val="448"/>
              </a:spcBef>
              <a:buNone/>
            </a:pPr>
            <a:r>
              <a:rPr lang="en-US" altLang="en-US" sz="2000" b="0" dirty="0" err="1">
                <a:latin typeface="Candara" panose="020E0502030303020204" pitchFamily="34" charset="0"/>
              </a:rPr>
              <a:t>text-align:right</a:t>
            </a:r>
            <a:r>
              <a:rPr lang="en-US" altLang="en-US" sz="2000" b="0" dirty="0">
                <a:latin typeface="Candara" panose="020E0502030303020204" pitchFamily="34" charset="0"/>
              </a:rPr>
              <a:t>;</a:t>
            </a:r>
          </a:p>
          <a:p>
            <a:pPr lvl="0">
              <a:spcBef>
                <a:spcPts val="448"/>
              </a:spcBef>
              <a:buNone/>
            </a:pPr>
            <a:r>
              <a:rPr lang="en-US" altLang="en-US" sz="2000" b="0" dirty="0">
                <a:latin typeface="Candara" panose="020E0502030303020204" pitchFamily="34" charset="0"/>
              </a:rPr>
              <a:t>font-size:20pt;</a:t>
            </a:r>
          </a:p>
          <a:p>
            <a:pPr lvl="0">
              <a:spcBef>
                <a:spcPts val="448"/>
              </a:spcBef>
              <a:buNone/>
            </a:pPr>
            <a:endParaRPr lang="en-US" dirty="0"/>
          </a:p>
          <a:p>
            <a:pPr lvl="0">
              <a:spcBef>
                <a:spcPts val="448"/>
              </a:spcBef>
              <a:buNone/>
            </a:pPr>
            <a:endParaRPr lang="en-US" dirty="0">
              <a:latin typeface="Arial" pitchFamily="34"/>
            </a:endParaRPr>
          </a:p>
          <a:p>
            <a:pPr lvl="0">
              <a:spcBef>
                <a:spcPts val="448"/>
              </a:spcBef>
              <a:buNone/>
            </a:pPr>
            <a:endParaRPr lang="en-US" dirty="0">
              <a:latin typeface="Arial" pitchFamily="34"/>
            </a:endParaRPr>
          </a:p>
          <a:p>
            <a:pPr lvl="0">
              <a:spcBef>
                <a:spcPts val="448"/>
              </a:spcBef>
              <a:buNone/>
            </a:pPr>
            <a:endParaRPr lang="en-US" dirty="0">
              <a:latin typeface="Arial"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name="HTML Fundamentals">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43428" y="0"/>
            <a:ext cx="7620000" cy="1143000"/>
          </a:xfrm>
        </p:spPr>
        <p:txBody>
          <a:bodyPr/>
          <a:lstStyle/>
          <a:p>
            <a:pPr lvl="0"/>
            <a:r>
              <a:rPr lang="en-US" dirty="0"/>
              <a:t>Cascading order</a:t>
            </a:r>
          </a:p>
        </p:txBody>
      </p:sp>
      <p:sp>
        <p:nvSpPr>
          <p:cNvPr id="3" name="TextBox 2"/>
          <p:cNvSpPr txBox="1"/>
          <p:nvPr/>
        </p:nvSpPr>
        <p:spPr>
          <a:xfrm>
            <a:off x="822960" y="1645920"/>
            <a:ext cx="7862643" cy="4317998"/>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What style will be used when there is more than one style specified for an </a:t>
            </a:r>
            <a:r>
              <a:rPr lang="en-US" sz="1800" b="0" i="0" u="none" strike="noStrike" kern="1200" dirty="0" smtClean="0">
                <a:ln>
                  <a:noFill/>
                </a:ln>
                <a:latin typeface="Candara" panose="020E0502030303020204" pitchFamily="34" charset="0"/>
                <a:ea typeface="Microsoft YaHei" pitchFamily="2"/>
                <a:cs typeface="Mangal" pitchFamily="2"/>
              </a:rPr>
              <a:t/>
            </a:r>
            <a:br>
              <a:rPr lang="en-US" sz="1800" b="0" i="0" u="none" strike="noStrike" kern="1200" dirty="0" smtClean="0">
                <a:ln>
                  <a:noFill/>
                </a:ln>
                <a:latin typeface="Candara" panose="020E0502030303020204" pitchFamily="34" charset="0"/>
                <a:ea typeface="Microsoft YaHei" pitchFamily="2"/>
                <a:cs typeface="Mangal" pitchFamily="2"/>
              </a:rPr>
            </a:br>
            <a:r>
              <a:rPr lang="en-US" sz="1800" b="0" i="0" u="none" strike="noStrike" kern="1200" dirty="0" smtClean="0">
                <a:ln>
                  <a:noFill/>
                </a:ln>
                <a:latin typeface="Candara" panose="020E0502030303020204" pitchFamily="34" charset="0"/>
                <a:ea typeface="Microsoft YaHei" pitchFamily="2"/>
                <a:cs typeface="Mangal" pitchFamily="2"/>
              </a:rPr>
              <a:t>HTML </a:t>
            </a:r>
            <a:r>
              <a:rPr lang="en-US" sz="1800" b="0" i="0" u="none" strike="noStrike" kern="1200" dirty="0">
                <a:ln>
                  <a:noFill/>
                </a:ln>
                <a:latin typeface="Candara" panose="020E0502030303020204" pitchFamily="34" charset="0"/>
                <a:ea typeface="Microsoft YaHei" pitchFamily="2"/>
                <a:cs typeface="Mangal" pitchFamily="2"/>
              </a:rPr>
              <a:t>element?</a:t>
            </a:r>
          </a:p>
          <a:p>
            <a:pPr marL="0" marR="0" lvl="0" indent="0" rtl="0" hangingPunct="0">
              <a:lnSpc>
                <a:spcPct val="100000"/>
              </a:lnSpc>
              <a:spcBef>
                <a:spcPts val="0"/>
              </a:spcBef>
              <a:spcAft>
                <a:spcPts val="0"/>
              </a:spcAft>
              <a:buNone/>
              <a:tabLst/>
            </a:pP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Generally speaking we can say that all the styles will "cascade" into a </a:t>
            </a:r>
            <a:r>
              <a:rPr lang="en-US" sz="1800" b="0" i="0" u="none" strike="noStrike" kern="1200" dirty="0" smtClean="0">
                <a:ln>
                  <a:noFill/>
                </a:ln>
                <a:latin typeface="Candara" panose="020E0502030303020204" pitchFamily="34" charset="0"/>
                <a:ea typeface="Microsoft YaHei" pitchFamily="2"/>
                <a:cs typeface="Mangal" pitchFamily="2"/>
              </a:rPr>
              <a:t>new</a:t>
            </a:r>
            <a:br>
              <a:rPr lang="en-US" sz="1800" b="0" i="0" u="none" strike="noStrike" kern="1200" dirty="0" smtClean="0">
                <a:ln>
                  <a:noFill/>
                </a:ln>
                <a:latin typeface="Candara" panose="020E0502030303020204" pitchFamily="34" charset="0"/>
                <a:ea typeface="Microsoft YaHei" pitchFamily="2"/>
                <a:cs typeface="Mangal" pitchFamily="2"/>
              </a:rPr>
            </a:br>
            <a:r>
              <a:rPr lang="en-US" sz="1800" b="0" i="0" u="none" strike="noStrike" kern="1200" dirty="0" smtClean="0">
                <a:ln>
                  <a:noFill/>
                </a:ln>
                <a:latin typeface="Candara" panose="020E0502030303020204" pitchFamily="34" charset="0"/>
                <a:ea typeface="Microsoft YaHei" pitchFamily="2"/>
                <a:cs typeface="Mangal" pitchFamily="2"/>
              </a:rPr>
              <a:t>“virtual</a:t>
            </a:r>
            <a:r>
              <a:rPr lang="en-US" sz="1800" b="0" i="0" u="none" strike="noStrike" kern="1200" dirty="0">
                <a:ln>
                  <a:noFill/>
                </a:ln>
                <a:latin typeface="Candara" panose="020E0502030303020204" pitchFamily="34" charset="0"/>
                <a:ea typeface="Microsoft YaHei" pitchFamily="2"/>
                <a:cs typeface="Mangal" pitchFamily="2"/>
              </a:rPr>
              <a:t>" style sheet by the following rules, where number four has the highest </a:t>
            </a:r>
            <a:r>
              <a:rPr lang="en-US" sz="1800" b="0" i="0" u="none" strike="noStrike" kern="1200" dirty="0" smtClean="0">
                <a:ln>
                  <a:noFill/>
                </a:ln>
                <a:latin typeface="Candara" panose="020E0502030303020204" pitchFamily="34" charset="0"/>
                <a:ea typeface="Microsoft YaHei" pitchFamily="2"/>
                <a:cs typeface="Mangal" pitchFamily="2"/>
              </a:rPr>
              <a:t/>
            </a:r>
            <a:br>
              <a:rPr lang="en-US" sz="1800" b="0" i="0" u="none" strike="noStrike" kern="1200" dirty="0" smtClean="0">
                <a:ln>
                  <a:noFill/>
                </a:ln>
                <a:latin typeface="Candara" panose="020E0502030303020204" pitchFamily="34" charset="0"/>
                <a:ea typeface="Microsoft YaHei" pitchFamily="2"/>
                <a:cs typeface="Mangal" pitchFamily="2"/>
              </a:rPr>
            </a:br>
            <a:r>
              <a:rPr lang="en-US" sz="1800" b="0" i="0" u="none" strike="noStrike" kern="1200" dirty="0" smtClean="0">
                <a:ln>
                  <a:noFill/>
                </a:ln>
                <a:latin typeface="Candara" panose="020E0502030303020204" pitchFamily="34" charset="0"/>
                <a:ea typeface="Microsoft YaHei" pitchFamily="2"/>
                <a:cs typeface="Mangal" pitchFamily="2"/>
              </a:rPr>
              <a:t>priority</a:t>
            </a:r>
            <a:r>
              <a:rPr lang="en-US" sz="1800" b="0" i="0" u="none" strike="noStrike" kern="1200" dirty="0">
                <a:ln>
                  <a:noFill/>
                </a:ln>
                <a:latin typeface="Candara" panose="020E0502030303020204" pitchFamily="34" charset="0"/>
                <a:ea typeface="Microsoft YaHei" pitchFamily="2"/>
                <a:cs typeface="Mangal" pitchFamily="2"/>
              </a:rPr>
              <a:t>:</a:t>
            </a:r>
          </a:p>
          <a:p>
            <a:pPr marL="0" marR="0" lvl="0" indent="0" rtl="0" hangingPunct="0">
              <a:lnSpc>
                <a:spcPct val="100000"/>
              </a:lnSpc>
              <a:spcBef>
                <a:spcPts val="0"/>
              </a:spcBef>
              <a:spcAft>
                <a:spcPts val="0"/>
              </a:spcAft>
              <a:buNone/>
              <a:tabLst/>
            </a:pP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SzPct val="100000"/>
              <a:buAutoNum type="arabicParenR"/>
              <a:tabLst/>
            </a:pPr>
            <a:r>
              <a:rPr lang="en-US" sz="1800" b="0" i="0" u="none" strike="noStrike" kern="1200" dirty="0">
                <a:ln>
                  <a:noFill/>
                </a:ln>
                <a:latin typeface="Candara" panose="020E0502030303020204" pitchFamily="34" charset="0"/>
                <a:ea typeface="Microsoft YaHei" pitchFamily="2"/>
                <a:cs typeface="Mangal" pitchFamily="2"/>
              </a:rPr>
              <a:t> Browser default</a:t>
            </a:r>
          </a:p>
          <a:p>
            <a:pPr marL="0" marR="0" lvl="0" indent="0" rtl="0" hangingPunct="0">
              <a:lnSpc>
                <a:spcPct val="100000"/>
              </a:lnSpc>
              <a:spcBef>
                <a:spcPts val="0"/>
              </a:spcBef>
              <a:spcAft>
                <a:spcPts val="0"/>
              </a:spcAft>
              <a:buSzPct val="100000"/>
              <a:buAutoNum type="arabicParenR"/>
              <a:tabLst/>
            </a:pPr>
            <a:r>
              <a:rPr lang="en-US" sz="1800" b="0" i="0" u="none" strike="noStrike" kern="1200" dirty="0">
                <a:ln>
                  <a:noFill/>
                </a:ln>
                <a:latin typeface="Candara" panose="020E0502030303020204" pitchFamily="34" charset="0"/>
                <a:ea typeface="Microsoft YaHei" pitchFamily="2"/>
                <a:cs typeface="Mangal" pitchFamily="2"/>
              </a:rPr>
              <a:t> External style sheet</a:t>
            </a:r>
          </a:p>
          <a:p>
            <a:pPr marL="0" marR="0" lvl="0" indent="0" rtl="0" hangingPunct="0">
              <a:lnSpc>
                <a:spcPct val="100000"/>
              </a:lnSpc>
              <a:spcBef>
                <a:spcPts val="0"/>
              </a:spcBef>
              <a:spcAft>
                <a:spcPts val="0"/>
              </a:spcAft>
              <a:buSzPct val="100000"/>
              <a:buAutoNum type="arabicParenR"/>
              <a:tabLst/>
            </a:pPr>
            <a:r>
              <a:rPr lang="en-US" sz="1800" b="0" i="0" u="none" strike="noStrike" kern="1200" dirty="0">
                <a:ln>
                  <a:noFill/>
                </a:ln>
                <a:latin typeface="Candara" panose="020E0502030303020204" pitchFamily="34" charset="0"/>
                <a:ea typeface="Microsoft YaHei" pitchFamily="2"/>
                <a:cs typeface="Mangal" pitchFamily="2"/>
              </a:rPr>
              <a:t> Internal style sheet (in the head section)</a:t>
            </a:r>
          </a:p>
          <a:p>
            <a:pPr marL="0" marR="0" lvl="0" indent="0" rtl="0" hangingPunct="0">
              <a:lnSpc>
                <a:spcPct val="100000"/>
              </a:lnSpc>
              <a:spcBef>
                <a:spcPts val="0"/>
              </a:spcBef>
              <a:spcAft>
                <a:spcPts val="0"/>
              </a:spcAft>
              <a:buSzPct val="100000"/>
              <a:buAutoNum type="arabicParenR"/>
              <a:tabLst/>
            </a:pPr>
            <a:r>
              <a:rPr lang="en-US" sz="1800" b="0" i="0" u="none" strike="noStrike" kern="1200" dirty="0" smtClean="0">
                <a:ln>
                  <a:noFill/>
                </a:ln>
                <a:latin typeface="Candara" panose="020E0502030303020204" pitchFamily="34" charset="0"/>
                <a:ea typeface="Microsoft YaHei" pitchFamily="2"/>
                <a:cs typeface="Mangal" pitchFamily="2"/>
              </a:rPr>
              <a:t> Inline </a:t>
            </a:r>
            <a:r>
              <a:rPr lang="en-US" sz="1800" b="0" i="0" u="none" strike="noStrike" kern="1200" dirty="0">
                <a:ln>
                  <a:noFill/>
                </a:ln>
                <a:latin typeface="Candara" panose="020E0502030303020204" pitchFamily="34" charset="0"/>
                <a:ea typeface="Microsoft YaHei" pitchFamily="2"/>
                <a:cs typeface="Mangal" pitchFamily="2"/>
              </a:rPr>
              <a:t>style (inside an HTML element)</a:t>
            </a:r>
          </a:p>
          <a:p>
            <a:pPr marL="0" marR="0" lvl="0" indent="0" rtl="0" hangingPunct="0">
              <a:lnSpc>
                <a:spcPct val="100000"/>
              </a:lnSpc>
              <a:spcBef>
                <a:spcPts val="0"/>
              </a:spcBef>
              <a:spcAft>
                <a:spcPts val="0"/>
              </a:spcAft>
              <a:buSzPct val="100000"/>
              <a:buAutoNum type="arabicParenR"/>
              <a:tabLst/>
            </a:pP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So, an inline style (inside an HTML element) has the highest priority, which </a:t>
            </a:r>
            <a:r>
              <a:rPr lang="en-US" sz="1800" b="0" i="0" u="none" strike="noStrike" kern="1200" dirty="0" smtClean="0">
                <a:ln>
                  <a:noFill/>
                </a:ln>
                <a:latin typeface="Candara" panose="020E0502030303020204" pitchFamily="34" charset="0"/>
                <a:ea typeface="Microsoft YaHei" pitchFamily="2"/>
                <a:cs typeface="Mangal" pitchFamily="2"/>
              </a:rPr>
              <a:t/>
            </a:r>
            <a:br>
              <a:rPr lang="en-US" sz="1800" b="0" i="0" u="none" strike="noStrike" kern="1200" dirty="0" smtClean="0">
                <a:ln>
                  <a:noFill/>
                </a:ln>
                <a:latin typeface="Candara" panose="020E0502030303020204" pitchFamily="34" charset="0"/>
                <a:ea typeface="Microsoft YaHei" pitchFamily="2"/>
                <a:cs typeface="Mangal" pitchFamily="2"/>
              </a:rPr>
            </a:br>
            <a:r>
              <a:rPr lang="en-US" sz="1800" b="0" i="0" u="none" strike="noStrike" kern="1200" dirty="0" smtClean="0">
                <a:ln>
                  <a:noFill/>
                </a:ln>
                <a:latin typeface="Candara" panose="020E0502030303020204" pitchFamily="34" charset="0"/>
                <a:ea typeface="Microsoft YaHei" pitchFamily="2"/>
                <a:cs typeface="Mangal" pitchFamily="2"/>
              </a:rPr>
              <a:t>means </a:t>
            </a:r>
            <a:r>
              <a:rPr lang="en-US" sz="1800" b="0" i="0" u="none" strike="noStrike" kern="1200" dirty="0">
                <a:ln>
                  <a:noFill/>
                </a:ln>
                <a:latin typeface="Candara" panose="020E0502030303020204" pitchFamily="34" charset="0"/>
                <a:ea typeface="Microsoft YaHei" pitchFamily="2"/>
                <a:cs typeface="Mangal" pitchFamily="2"/>
              </a:rPr>
              <a:t>that it will override a style defined inside the &lt;head&gt; tag, or in an </a:t>
            </a:r>
            <a:r>
              <a:rPr lang="en-US" sz="1800" b="0" i="0" u="none" strike="noStrike" kern="1200" dirty="0" smtClean="0">
                <a:ln>
                  <a:noFill/>
                </a:ln>
                <a:latin typeface="Candara" panose="020E0502030303020204" pitchFamily="34" charset="0"/>
                <a:ea typeface="Microsoft YaHei" pitchFamily="2"/>
                <a:cs typeface="Mangal" pitchFamily="2"/>
              </a:rPr>
              <a:t/>
            </a:r>
            <a:br>
              <a:rPr lang="en-US" sz="1800" b="0" i="0" u="none" strike="noStrike" kern="1200" dirty="0" smtClean="0">
                <a:ln>
                  <a:noFill/>
                </a:ln>
                <a:latin typeface="Candara" panose="020E0502030303020204" pitchFamily="34" charset="0"/>
                <a:ea typeface="Microsoft YaHei" pitchFamily="2"/>
                <a:cs typeface="Mangal" pitchFamily="2"/>
              </a:rPr>
            </a:br>
            <a:r>
              <a:rPr lang="en-US" sz="1800" b="0" i="0" u="none" strike="noStrike" kern="1200" dirty="0" smtClean="0">
                <a:ln>
                  <a:noFill/>
                </a:ln>
                <a:latin typeface="Candara" panose="020E0502030303020204" pitchFamily="34" charset="0"/>
                <a:ea typeface="Microsoft YaHei" pitchFamily="2"/>
                <a:cs typeface="Mangal" pitchFamily="2"/>
              </a:rPr>
              <a:t>external </a:t>
            </a:r>
            <a:r>
              <a:rPr lang="en-US" sz="1800" b="0" i="0" u="none" strike="noStrike" kern="1200" dirty="0">
                <a:ln>
                  <a:noFill/>
                </a:ln>
                <a:latin typeface="Candara" panose="020E0502030303020204" pitchFamily="34" charset="0"/>
                <a:ea typeface="Microsoft YaHei" pitchFamily="2"/>
                <a:cs typeface="Mangal" pitchFamily="2"/>
              </a:rPr>
              <a:t>style sheet, or in a browser (a default value).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name="Tags in head ">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14400" y="0"/>
            <a:ext cx="7620000" cy="1143000"/>
          </a:xfrm>
        </p:spPr>
        <p:txBody>
          <a:bodyPr/>
          <a:lstStyle/>
          <a:p>
            <a:pPr lvl="0"/>
            <a:r>
              <a:rPr lang="en-US" dirty="0"/>
              <a:t>CSS Box Model</a:t>
            </a:r>
          </a:p>
        </p:txBody>
      </p:sp>
      <p:sp>
        <p:nvSpPr>
          <p:cNvPr id="3" name="Content Placeholder 2"/>
          <p:cNvSpPr txBox="1">
            <a:spLocks noGrp="1"/>
          </p:cNvSpPr>
          <p:nvPr>
            <p:ph type="body" idx="4294967295"/>
          </p:nvPr>
        </p:nvSpPr>
        <p:spPr>
          <a:xfrm>
            <a:off x="1617663" y="1600200"/>
            <a:ext cx="7526337" cy="4478338"/>
          </a:xfrm>
        </p:spPr>
        <p:txBody>
          <a:bodyPr/>
          <a:lstStyle/>
          <a:p>
            <a:pPr lvl="0">
              <a:spcBef>
                <a:spcPts val="439"/>
              </a:spcBef>
              <a:buNone/>
            </a:pPr>
            <a:endParaRPr lang="en-US"/>
          </a:p>
          <a:p>
            <a:pPr lvl="0">
              <a:spcBef>
                <a:spcPts val="439"/>
              </a:spcBef>
              <a:buNone/>
            </a:pPr>
            <a:endParaRPr lang="en-US"/>
          </a:p>
          <a:p>
            <a:pPr lvl="0">
              <a:spcBef>
                <a:spcPts val="439"/>
              </a:spcBef>
              <a:buNone/>
            </a:pPr>
            <a:endParaRPr lang="en-US"/>
          </a:p>
          <a:p>
            <a:pPr lvl="0">
              <a:spcBef>
                <a:spcPts val="439"/>
              </a:spcBef>
              <a:buNone/>
            </a:pPr>
            <a:endParaRPr lang="en-US"/>
          </a:p>
        </p:txBody>
      </p:sp>
      <p:sp>
        <p:nvSpPr>
          <p:cNvPr id="4" name="TextBox 3"/>
          <p:cNvSpPr txBox="1"/>
          <p:nvPr/>
        </p:nvSpPr>
        <p:spPr>
          <a:xfrm>
            <a:off x="809999" y="1737359"/>
            <a:ext cx="8087815" cy="2345342"/>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All HTML elements can be considered as boxes. In CSS, the term "box model" is used when talking about design and layout.</a:t>
            </a:r>
          </a:p>
          <a:p>
            <a:pPr marL="0" marR="0" lvl="0" indent="0" rtl="0" hangingPunct="0">
              <a:lnSpc>
                <a:spcPct val="100000"/>
              </a:lnSpc>
              <a:spcBef>
                <a:spcPts val="0"/>
              </a:spcBef>
              <a:spcAft>
                <a:spcPts val="0"/>
              </a:spcAft>
              <a:buNone/>
              <a:tabLst/>
            </a:pP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The CSS box model is essentially a box that wraps around HTML elements, and it consists of: margins, borders, padding, and the actual content.</a:t>
            </a:r>
          </a:p>
          <a:p>
            <a:pPr marL="0" marR="0" lvl="0" indent="0" rtl="0" hangingPunct="0">
              <a:lnSpc>
                <a:spcPct val="100000"/>
              </a:lnSpc>
              <a:spcBef>
                <a:spcPts val="0"/>
              </a:spcBef>
              <a:spcAft>
                <a:spcPts val="0"/>
              </a:spcAft>
              <a:buNone/>
              <a:tabLst/>
            </a:pP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The box model allows us to place a border around elements and space elements in relation to other elements.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H_Others_1"/>
          <p:cNvSpPr/>
          <p:nvPr>
            <p:custDataLst>
              <p:tags r:id="rId2"/>
            </p:custDataLst>
          </p:nvPr>
        </p:nvSpPr>
        <p:spPr>
          <a:xfrm>
            <a:off x="2114884" y="2432418"/>
            <a:ext cx="2044489" cy="204448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 name="MH_Others_2"/>
          <p:cNvSpPr/>
          <p:nvPr>
            <p:custDataLst>
              <p:tags r:id="rId3"/>
            </p:custDataLst>
          </p:nvPr>
        </p:nvSpPr>
        <p:spPr>
          <a:xfrm>
            <a:off x="1298726" y="1609004"/>
            <a:ext cx="3721899" cy="3721898"/>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 name="MH_Others_3"/>
          <p:cNvSpPr/>
          <p:nvPr>
            <p:custDataLst>
              <p:tags r:id="rId4"/>
            </p:custDataLst>
          </p:nvPr>
        </p:nvSpPr>
        <p:spPr>
          <a:xfrm>
            <a:off x="2256459" y="2592230"/>
            <a:ext cx="1744466" cy="174446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lvl="0" algn="ctr"/>
            <a:r>
              <a:rPr lang="zh-CN" altLang="en-US" sz="4400">
                <a:solidFill>
                  <a:srgbClr val="FFFFFF"/>
                </a:solidFill>
                <a:latin typeface="微软雅黑" panose="020B0503020204020204" pitchFamily="34" charset="-122"/>
                <a:ea typeface="微软雅黑" panose="020B0503020204020204" pitchFamily="34" charset="-122"/>
              </a:rPr>
              <a:t>目录</a:t>
            </a:r>
            <a:endParaRPr lang="en-US" altLang="zh-CN" sz="4400">
              <a:solidFill>
                <a:srgbClr val="FFFFFF"/>
              </a:solidFill>
              <a:latin typeface="微软雅黑" panose="020B0503020204020204" pitchFamily="34" charset="-122"/>
              <a:ea typeface="微软雅黑" panose="020B0503020204020204" pitchFamily="34" charset="-122"/>
            </a:endParaRPr>
          </a:p>
          <a:p>
            <a:pPr lvl="0" algn="ctr"/>
            <a:r>
              <a:rPr lang="en-US" altLang="zh-CN" sz="1400">
                <a:solidFill>
                  <a:srgbClr val="FFFFFF"/>
                </a:solidFill>
                <a:latin typeface="微软雅黑" panose="020B0503020204020204" pitchFamily="34" charset="-122"/>
                <a:ea typeface="微软雅黑" panose="020B0503020204020204" pitchFamily="34" charset="-122"/>
              </a:rPr>
              <a:t>CONTENTS</a:t>
            </a:r>
            <a:endParaRPr lang="zh-CN" altLang="en-US" sz="1400" dirty="0">
              <a:solidFill>
                <a:srgbClr val="FFFFFF"/>
              </a:solidFill>
              <a:latin typeface="微软雅黑" panose="020B0503020204020204" pitchFamily="34" charset="-122"/>
              <a:ea typeface="微软雅黑" panose="020B0503020204020204" pitchFamily="34" charset="-122"/>
            </a:endParaRPr>
          </a:p>
        </p:txBody>
      </p:sp>
      <p:sp>
        <p:nvSpPr>
          <p:cNvPr id="7" name="MH_Entry_1"/>
          <p:cNvSpPr>
            <a:spLocks noChangeArrowheads="1"/>
          </p:cNvSpPr>
          <p:nvPr>
            <p:custDataLst>
              <p:tags r:id="rId5"/>
            </p:custDataLst>
          </p:nvPr>
        </p:nvSpPr>
        <p:spPr bwMode="auto">
          <a:xfrm>
            <a:off x="4585878" y="1333500"/>
            <a:ext cx="3579320" cy="76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0" rIns="0" bIns="0" anchor="ctr" anchorCtr="0">
            <a:normAutofit/>
          </a:bodyPr>
          <a:lstStyle/>
          <a:p>
            <a:pPr>
              <a:lnSpc>
                <a:spcPct val="120000"/>
              </a:lnSpc>
              <a:spcBef>
                <a:spcPct val="0"/>
              </a:spcBef>
              <a:buFont typeface="Arial" panose="020B0604020202020204" pitchFamily="34" charset="0"/>
              <a:buNone/>
            </a:pPr>
            <a:r>
              <a:rPr lang="en-US" altLang="zh-CN" sz="2000">
                <a:solidFill>
                  <a:schemeClr val="tx1">
                    <a:lumMod val="75000"/>
                    <a:lumOff val="25000"/>
                  </a:schemeClr>
                </a:solidFill>
              </a:rPr>
              <a:t>CSS Fundamental</a:t>
            </a:r>
            <a:endParaRPr lang="zh-CN" altLang="en-US" sz="2000" dirty="0">
              <a:solidFill>
                <a:schemeClr val="tx1">
                  <a:lumMod val="75000"/>
                  <a:lumOff val="25000"/>
                </a:schemeClr>
              </a:solidFill>
            </a:endParaRPr>
          </a:p>
        </p:txBody>
      </p:sp>
      <p:sp>
        <p:nvSpPr>
          <p:cNvPr id="8" name="MH_Entry_2"/>
          <p:cNvSpPr>
            <a:spLocks noChangeArrowheads="1"/>
          </p:cNvSpPr>
          <p:nvPr>
            <p:custDataLst>
              <p:tags r:id="rId6"/>
            </p:custDataLst>
          </p:nvPr>
        </p:nvSpPr>
        <p:spPr bwMode="auto">
          <a:xfrm>
            <a:off x="5401625" y="2413218"/>
            <a:ext cx="2983745" cy="76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0" rIns="0" bIns="0" anchor="ctr" anchorCtr="0">
            <a:normAutofit/>
          </a:bodyPr>
          <a:lstStyle/>
          <a:p>
            <a:pPr>
              <a:lnSpc>
                <a:spcPct val="120000"/>
              </a:lnSpc>
              <a:spcBef>
                <a:spcPct val="0"/>
              </a:spcBef>
              <a:buFont typeface="Arial" panose="020B0604020202020204" pitchFamily="34" charset="0"/>
              <a:buNone/>
            </a:pPr>
            <a:r>
              <a:rPr lang="en-US" altLang="zh-CN" sz="1600">
                <a:solidFill>
                  <a:srgbClr val="A3A3A3"/>
                </a:solidFill>
              </a:rPr>
              <a:t>CSS3 Overview</a:t>
            </a:r>
            <a:endParaRPr lang="zh-CN" altLang="en-US" sz="1600" dirty="0">
              <a:solidFill>
                <a:srgbClr val="A3A3A3"/>
              </a:solidFill>
            </a:endParaRPr>
          </a:p>
        </p:txBody>
      </p:sp>
      <p:sp>
        <p:nvSpPr>
          <p:cNvPr id="19" name="MH_Entry_3"/>
          <p:cNvSpPr>
            <a:spLocks noChangeArrowheads="1"/>
          </p:cNvSpPr>
          <p:nvPr>
            <p:custDataLst>
              <p:tags r:id="rId7"/>
            </p:custDataLst>
          </p:nvPr>
        </p:nvSpPr>
        <p:spPr bwMode="auto">
          <a:xfrm>
            <a:off x="5425788" y="3696684"/>
            <a:ext cx="3013362" cy="76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0" rIns="0" bIns="0" anchor="ctr" anchorCtr="0">
            <a:normAutofit/>
          </a:bodyPr>
          <a:lstStyle/>
          <a:p>
            <a:pPr>
              <a:lnSpc>
                <a:spcPct val="120000"/>
              </a:lnSpc>
              <a:spcBef>
                <a:spcPct val="0"/>
              </a:spcBef>
              <a:buFont typeface="Arial" panose="020B0604020202020204" pitchFamily="34" charset="0"/>
              <a:buNone/>
            </a:pPr>
            <a:r>
              <a:rPr lang="en-US" altLang="zh-CN" sz="1600">
                <a:solidFill>
                  <a:srgbClr val="A3A3A3"/>
                </a:solidFill>
              </a:rPr>
              <a:t>Responsive Design</a:t>
            </a:r>
            <a:endParaRPr lang="zh-CN" altLang="en-US" sz="1600" dirty="0">
              <a:solidFill>
                <a:srgbClr val="A3A3A3"/>
              </a:solidFill>
            </a:endParaRPr>
          </a:p>
        </p:txBody>
      </p:sp>
      <p:sp>
        <p:nvSpPr>
          <p:cNvPr id="15" name="MH_Number_1"/>
          <p:cNvSpPr/>
          <p:nvPr>
            <p:custDataLst>
              <p:tags r:id="rId8"/>
            </p:custDataLst>
          </p:nvPr>
        </p:nvSpPr>
        <p:spPr>
          <a:xfrm>
            <a:off x="3835667" y="1575324"/>
            <a:ext cx="551226" cy="5512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20000"/>
          </a:bodyPr>
          <a:lstStyle/>
          <a:p>
            <a:pPr algn="ctr"/>
            <a:r>
              <a:rPr lang="en-US" altLang="zh-CN" sz="2400">
                <a:solidFill>
                  <a:srgbClr val="FFFFFF"/>
                </a:solidFill>
                <a:cs typeface="Arial Unicode MS" panose="020B0604020202020204" pitchFamily="34" charset="-122"/>
              </a:rPr>
              <a:t>1</a:t>
            </a:r>
            <a:endParaRPr lang="zh-CN" altLang="en-US" sz="2400" dirty="0">
              <a:solidFill>
                <a:srgbClr val="FFFFFF"/>
              </a:solidFill>
              <a:cs typeface="Arial Unicode MS" panose="020B0604020202020204" pitchFamily="34" charset="-122"/>
            </a:endParaRPr>
          </a:p>
        </p:txBody>
      </p:sp>
      <p:sp>
        <p:nvSpPr>
          <p:cNvPr id="17" name="MH_Number_2"/>
          <p:cNvSpPr/>
          <p:nvPr>
            <p:custDataLst>
              <p:tags r:id="rId9"/>
            </p:custDataLst>
          </p:nvPr>
        </p:nvSpPr>
        <p:spPr>
          <a:xfrm>
            <a:off x="4662078" y="2526002"/>
            <a:ext cx="551226" cy="55122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20000"/>
          </a:bodyPr>
          <a:lstStyle/>
          <a:p>
            <a:pPr algn="ctr"/>
            <a:r>
              <a:rPr lang="en-US" altLang="zh-CN" sz="2400">
                <a:solidFill>
                  <a:srgbClr val="FFFFFF"/>
                </a:solidFill>
                <a:cs typeface="Arial Unicode MS" panose="020B0604020202020204" pitchFamily="34" charset="-122"/>
              </a:rPr>
              <a:t>2</a:t>
            </a:r>
            <a:endParaRPr lang="zh-CN" altLang="en-US" sz="2400" dirty="0">
              <a:solidFill>
                <a:srgbClr val="FFFFFF"/>
              </a:solidFill>
              <a:cs typeface="Arial Unicode MS" panose="020B0604020202020204" pitchFamily="34" charset="-122"/>
            </a:endParaRPr>
          </a:p>
        </p:txBody>
      </p:sp>
      <p:sp>
        <p:nvSpPr>
          <p:cNvPr id="21" name="MH_Number_3"/>
          <p:cNvSpPr/>
          <p:nvPr>
            <p:custDataLst>
              <p:tags r:id="rId10"/>
            </p:custDataLst>
          </p:nvPr>
        </p:nvSpPr>
        <p:spPr>
          <a:xfrm>
            <a:off x="4684062" y="3785470"/>
            <a:ext cx="551226" cy="55122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20000"/>
          </a:bodyPr>
          <a:lstStyle/>
          <a:p>
            <a:pPr algn="ctr"/>
            <a:r>
              <a:rPr lang="en-US" altLang="zh-CN" sz="2400">
                <a:solidFill>
                  <a:srgbClr val="FFFFFF"/>
                </a:solidFill>
                <a:cs typeface="Arial Unicode MS" panose="020B0604020202020204" pitchFamily="34" charset="-122"/>
              </a:rPr>
              <a:t>3</a:t>
            </a:r>
            <a:endParaRPr lang="zh-CN" altLang="en-US" sz="2400" dirty="0">
              <a:solidFill>
                <a:srgbClr val="FFFFFF"/>
              </a:solidFill>
              <a:cs typeface="Arial Unicode MS" panose="020B0604020202020204" pitchFamily="34" charset="-122"/>
            </a:endParaRPr>
          </a:p>
        </p:txBody>
      </p:sp>
    </p:spTree>
    <p:custDataLst>
      <p:tags r:id="rId1"/>
    </p:custDataLst>
    <p:extLst>
      <p:ext uri="{BB962C8B-B14F-4D97-AF65-F5344CB8AC3E}">
        <p14:creationId xmlns:p14="http://schemas.microsoft.com/office/powerpoint/2010/main" val="41287321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43428" y="0"/>
            <a:ext cx="7620000" cy="1143000"/>
          </a:xfrm>
        </p:spPr>
        <p:txBody>
          <a:bodyPr/>
          <a:lstStyle/>
          <a:p>
            <a:pPr lvl="0"/>
            <a:r>
              <a:rPr lang="en-US" dirty="0"/>
              <a:t>CSS Box Model</a:t>
            </a:r>
          </a:p>
        </p:txBody>
      </p:sp>
      <p:sp>
        <p:nvSpPr>
          <p:cNvPr id="3" name="Content Placeholder 2"/>
          <p:cNvSpPr txBox="1">
            <a:spLocks noGrp="1"/>
          </p:cNvSpPr>
          <p:nvPr>
            <p:ph type="body" idx="4294967295"/>
          </p:nvPr>
        </p:nvSpPr>
        <p:spPr>
          <a:xfrm>
            <a:off x="1617663" y="1600200"/>
            <a:ext cx="7526337" cy="4478338"/>
          </a:xfrm>
        </p:spPr>
        <p:txBody>
          <a:bodyPr/>
          <a:lstStyle/>
          <a:p>
            <a:pPr lvl="0">
              <a:spcBef>
                <a:spcPts val="439"/>
              </a:spcBef>
              <a:buNone/>
            </a:pPr>
            <a:endParaRPr lang="en-US"/>
          </a:p>
          <a:p>
            <a:pPr lvl="0">
              <a:spcBef>
                <a:spcPts val="439"/>
              </a:spcBef>
              <a:buNone/>
            </a:pPr>
            <a:endParaRPr lang="en-US"/>
          </a:p>
          <a:p>
            <a:pPr lvl="0">
              <a:spcBef>
                <a:spcPts val="439"/>
              </a:spcBef>
              <a:buNone/>
            </a:pPr>
            <a:endParaRPr lang="en-US"/>
          </a:p>
          <a:p>
            <a:pPr lvl="0">
              <a:spcBef>
                <a:spcPts val="439"/>
              </a:spcBef>
              <a:buNone/>
            </a:pPr>
            <a:endParaRPr lang="en-US"/>
          </a:p>
        </p:txBody>
      </p:sp>
      <p:pic>
        <p:nvPicPr>
          <p:cNvPr id="4" name="Picture 3"/>
          <p:cNvPicPr>
            <a:picLocks noChangeAspect="1"/>
          </p:cNvPicPr>
          <p:nvPr/>
        </p:nvPicPr>
        <p:blipFill>
          <a:blip r:embed="rId3" cstate="print">
            <a:alphaModFix/>
          </a:blip>
          <a:srcRect/>
          <a:stretch>
            <a:fillRect/>
          </a:stretch>
        </p:blipFill>
        <p:spPr>
          <a:xfrm>
            <a:off x="943428" y="1600200"/>
            <a:ext cx="6400799" cy="4572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809998" y="0"/>
            <a:ext cx="8334002" cy="1143000"/>
          </a:xfrm>
        </p:spPr>
        <p:txBody>
          <a:bodyPr>
            <a:normAutofit/>
          </a:bodyPr>
          <a:lstStyle/>
          <a:p>
            <a:pPr lvl="0"/>
            <a:r>
              <a:rPr lang="en-US" dirty="0"/>
              <a:t>Margin, Padding, Border </a:t>
            </a:r>
            <a:r>
              <a:rPr lang="en-US" dirty="0" smtClean="0"/>
              <a:t>and Content</a:t>
            </a:r>
            <a:endParaRPr lang="en-US" dirty="0"/>
          </a:p>
        </p:txBody>
      </p:sp>
      <p:sp>
        <p:nvSpPr>
          <p:cNvPr id="3" name="Content Placeholder 2"/>
          <p:cNvSpPr txBox="1">
            <a:spLocks noGrp="1"/>
          </p:cNvSpPr>
          <p:nvPr>
            <p:ph type="body" idx="4294967295"/>
          </p:nvPr>
        </p:nvSpPr>
        <p:spPr>
          <a:xfrm>
            <a:off x="1617663" y="1600200"/>
            <a:ext cx="7526337" cy="4478338"/>
          </a:xfrm>
        </p:spPr>
        <p:txBody>
          <a:bodyPr/>
          <a:lstStyle/>
          <a:p>
            <a:pPr lvl="0">
              <a:spcBef>
                <a:spcPts val="439"/>
              </a:spcBef>
              <a:buNone/>
            </a:pPr>
            <a:endParaRPr lang="en-US"/>
          </a:p>
          <a:p>
            <a:pPr lvl="0">
              <a:spcBef>
                <a:spcPts val="439"/>
              </a:spcBef>
              <a:buNone/>
            </a:pPr>
            <a:endParaRPr lang="en-US"/>
          </a:p>
          <a:p>
            <a:pPr lvl="0">
              <a:spcBef>
                <a:spcPts val="439"/>
              </a:spcBef>
              <a:buNone/>
            </a:pPr>
            <a:endParaRPr lang="en-US"/>
          </a:p>
          <a:p>
            <a:pPr lvl="0">
              <a:spcBef>
                <a:spcPts val="439"/>
              </a:spcBef>
              <a:buNone/>
            </a:pPr>
            <a:endParaRPr lang="en-US"/>
          </a:p>
        </p:txBody>
      </p:sp>
      <p:sp>
        <p:nvSpPr>
          <p:cNvPr id="4" name="TextBox 3"/>
          <p:cNvSpPr txBox="1"/>
          <p:nvPr/>
        </p:nvSpPr>
        <p:spPr>
          <a:xfrm>
            <a:off x="809999" y="1737359"/>
            <a:ext cx="8119511" cy="4456754"/>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Explanation of the different parts:</a:t>
            </a:r>
          </a:p>
          <a:p>
            <a:pPr marL="0" marR="0" lvl="0" indent="0" rtl="0" hangingPunct="0">
              <a:lnSpc>
                <a:spcPct val="100000"/>
              </a:lnSpc>
              <a:spcBef>
                <a:spcPts val="0"/>
              </a:spcBef>
              <a:spcAft>
                <a:spcPts val="0"/>
              </a:spcAft>
              <a:buNone/>
              <a:tabLst/>
            </a:pPr>
            <a:endParaRPr lang="en-US" sz="1800" b="0" i="0" u="none" strike="noStrike" kern="1200" dirty="0">
              <a:ln>
                <a:noFill/>
              </a:ln>
              <a:latin typeface="Candara" panose="020E0502030303020204" pitchFamily="34" charset="0"/>
              <a:ea typeface="Microsoft YaHei" pitchFamily="2"/>
              <a:cs typeface="Mangal" pitchFamily="2"/>
            </a:endParaRPr>
          </a:p>
          <a:p>
            <a:pPr marL="640080" marR="0" lvl="1" indent="-228600">
              <a:lnSpc>
                <a:spcPct val="100000"/>
              </a:lnSpc>
              <a:spcBef>
                <a:spcPct val="20000"/>
              </a:spcBef>
              <a:spcAft>
                <a:spcPts val="0"/>
              </a:spcAft>
              <a:buClr>
                <a:srgbClr val="FC0014"/>
              </a:buClr>
              <a:buSzPct val="45000"/>
              <a:buFont typeface="Wingdings" charset="2"/>
              <a:buChar char="ü"/>
              <a:tabLst/>
            </a:pPr>
            <a:r>
              <a:rPr lang="en-US" sz="2000" dirty="0">
                <a:latin typeface="Candara" panose="020E0502030303020204" pitchFamily="34" charset="0"/>
              </a:rPr>
              <a:t>Margin - Clears an area around the border. The margin does not have a background color, it is completely transparent</a:t>
            </a:r>
          </a:p>
          <a:p>
            <a:pPr marL="640080" marR="0" lvl="1" indent="-228600">
              <a:lnSpc>
                <a:spcPct val="100000"/>
              </a:lnSpc>
              <a:spcBef>
                <a:spcPct val="20000"/>
              </a:spcBef>
              <a:spcAft>
                <a:spcPts val="0"/>
              </a:spcAft>
              <a:buClr>
                <a:srgbClr val="FC0014"/>
              </a:buClr>
              <a:buSzPct val="45000"/>
              <a:buFont typeface="Wingdings" charset="2"/>
              <a:buChar char="ü"/>
              <a:tabLst/>
            </a:pPr>
            <a:endParaRPr lang="en-US" sz="2000" dirty="0">
              <a:latin typeface="Candara" panose="020E0502030303020204" pitchFamily="34" charset="0"/>
            </a:endParaRPr>
          </a:p>
          <a:p>
            <a:pPr marL="640080" marR="0" lvl="1" indent="-228600">
              <a:lnSpc>
                <a:spcPct val="100000"/>
              </a:lnSpc>
              <a:spcBef>
                <a:spcPct val="20000"/>
              </a:spcBef>
              <a:spcAft>
                <a:spcPts val="0"/>
              </a:spcAft>
              <a:buClr>
                <a:srgbClr val="FC0014"/>
              </a:buClr>
              <a:buSzPct val="45000"/>
              <a:buFont typeface="Wingdings" charset="2"/>
              <a:buChar char="ü"/>
              <a:tabLst/>
            </a:pPr>
            <a:r>
              <a:rPr lang="en-US" sz="2000" dirty="0">
                <a:latin typeface="Candara" panose="020E0502030303020204" pitchFamily="34" charset="0"/>
              </a:rPr>
              <a:t>Border - A border that goes around the padding and content. The border is inherited from the color property of the box</a:t>
            </a:r>
          </a:p>
          <a:p>
            <a:pPr marL="640080" marR="0" lvl="1" indent="-228600">
              <a:lnSpc>
                <a:spcPct val="100000"/>
              </a:lnSpc>
              <a:spcBef>
                <a:spcPct val="20000"/>
              </a:spcBef>
              <a:spcAft>
                <a:spcPts val="0"/>
              </a:spcAft>
              <a:buClr>
                <a:srgbClr val="FC0014"/>
              </a:buClr>
              <a:buSzPct val="45000"/>
              <a:buFont typeface="Wingdings" charset="2"/>
              <a:buChar char="ü"/>
              <a:tabLst/>
            </a:pPr>
            <a:endParaRPr lang="en-US" sz="2000" dirty="0">
              <a:latin typeface="Candara" panose="020E0502030303020204" pitchFamily="34" charset="0"/>
            </a:endParaRPr>
          </a:p>
          <a:p>
            <a:pPr marL="640080" marR="0" lvl="1" indent="-228600">
              <a:lnSpc>
                <a:spcPct val="100000"/>
              </a:lnSpc>
              <a:spcBef>
                <a:spcPct val="20000"/>
              </a:spcBef>
              <a:spcAft>
                <a:spcPts val="0"/>
              </a:spcAft>
              <a:buClr>
                <a:srgbClr val="FC0014"/>
              </a:buClr>
              <a:buSzPct val="45000"/>
              <a:buFont typeface="Wingdings" charset="2"/>
              <a:buChar char="ü"/>
              <a:tabLst/>
            </a:pPr>
            <a:r>
              <a:rPr lang="en-US" sz="2000" dirty="0">
                <a:latin typeface="Candara" panose="020E0502030303020204" pitchFamily="34" charset="0"/>
              </a:rPr>
              <a:t>Padding - Clears an area around the content. The padding is affected by the background color of the box</a:t>
            </a:r>
          </a:p>
          <a:p>
            <a:pPr marL="640080" marR="0" lvl="1" indent="-228600">
              <a:lnSpc>
                <a:spcPct val="100000"/>
              </a:lnSpc>
              <a:spcBef>
                <a:spcPct val="20000"/>
              </a:spcBef>
              <a:spcAft>
                <a:spcPts val="0"/>
              </a:spcAft>
              <a:buClr>
                <a:srgbClr val="FC0014"/>
              </a:buClr>
              <a:buSzPct val="45000"/>
              <a:buFont typeface="Wingdings" charset="2"/>
              <a:buChar char="ü"/>
              <a:tabLst/>
            </a:pPr>
            <a:endParaRPr lang="en-US" sz="2000" dirty="0">
              <a:latin typeface="Candara" panose="020E0502030303020204" pitchFamily="34" charset="0"/>
            </a:endParaRPr>
          </a:p>
          <a:p>
            <a:pPr marL="640080" marR="0" lvl="1" indent="-228600">
              <a:lnSpc>
                <a:spcPct val="100000"/>
              </a:lnSpc>
              <a:spcBef>
                <a:spcPct val="20000"/>
              </a:spcBef>
              <a:spcAft>
                <a:spcPts val="0"/>
              </a:spcAft>
              <a:buClr>
                <a:srgbClr val="FC0014"/>
              </a:buClr>
              <a:buSzPct val="45000"/>
              <a:buFont typeface="Wingdings" charset="2"/>
              <a:buChar char="ü"/>
              <a:tabLst/>
            </a:pPr>
            <a:r>
              <a:rPr lang="en-US" sz="2000" dirty="0">
                <a:latin typeface="Candara" panose="020E0502030303020204" pitchFamily="34" charset="0"/>
              </a:rPr>
              <a:t>Content - The content of the box, where text and images appear</a:t>
            </a:r>
          </a:p>
          <a:p>
            <a:pPr marL="0" marR="0" lvl="0" indent="0" rtl="0" hangingPunct="0">
              <a:lnSpc>
                <a:spcPct val="100000"/>
              </a:lnSpc>
              <a:spcBef>
                <a:spcPts val="0"/>
              </a:spcBef>
              <a:spcAft>
                <a:spcPts val="0"/>
              </a:spcAft>
              <a:buSzPct val="45000"/>
              <a:buFont typeface="StarSymbol"/>
              <a:buChar char="✔"/>
              <a:tabLst/>
            </a:pPr>
            <a:endParaRPr lang="en-US" sz="1800" b="0" i="0" u="none" strike="noStrike" kern="1200" dirty="0">
              <a:ln>
                <a:noFill/>
              </a:ln>
              <a:latin typeface="Arial" pitchFamily="18"/>
              <a:ea typeface="Microsoft YaHei" pitchFamily="2"/>
              <a:cs typeface="Mangal"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14400" y="68579"/>
            <a:ext cx="7620000" cy="1143000"/>
          </a:xfrm>
        </p:spPr>
        <p:txBody>
          <a:bodyPr/>
          <a:lstStyle/>
          <a:p>
            <a:pPr lvl="0"/>
            <a:r>
              <a:rPr lang="en-US" sz="3600" dirty="0"/>
              <a:t>Margin</a:t>
            </a:r>
          </a:p>
        </p:txBody>
      </p:sp>
      <p:sp>
        <p:nvSpPr>
          <p:cNvPr id="3" name="Content Placeholder 2"/>
          <p:cNvSpPr txBox="1">
            <a:spLocks noGrp="1"/>
          </p:cNvSpPr>
          <p:nvPr>
            <p:ph type="body" idx="4294967295"/>
          </p:nvPr>
        </p:nvSpPr>
        <p:spPr>
          <a:xfrm>
            <a:off x="1617663" y="1600200"/>
            <a:ext cx="7526337" cy="4478338"/>
          </a:xfrm>
        </p:spPr>
        <p:txBody>
          <a:bodyPr/>
          <a:lstStyle/>
          <a:p>
            <a:pPr lvl="0">
              <a:spcBef>
                <a:spcPts val="439"/>
              </a:spcBef>
              <a:buNone/>
            </a:pPr>
            <a:endParaRPr lang="en-US" dirty="0"/>
          </a:p>
          <a:p>
            <a:pPr lvl="0">
              <a:spcBef>
                <a:spcPts val="439"/>
              </a:spcBef>
              <a:buNone/>
            </a:pPr>
            <a:endParaRPr lang="en-US" dirty="0"/>
          </a:p>
          <a:p>
            <a:pPr lvl="0">
              <a:spcBef>
                <a:spcPts val="439"/>
              </a:spcBef>
              <a:buNone/>
            </a:pPr>
            <a:endParaRPr lang="en-US" dirty="0"/>
          </a:p>
          <a:p>
            <a:pPr lvl="0">
              <a:spcBef>
                <a:spcPts val="439"/>
              </a:spcBef>
              <a:buNone/>
            </a:pPr>
            <a:endParaRPr lang="en-US" dirty="0"/>
          </a:p>
        </p:txBody>
      </p:sp>
      <p:sp>
        <p:nvSpPr>
          <p:cNvPr id="4" name="TextBox 3"/>
          <p:cNvSpPr txBox="1"/>
          <p:nvPr/>
        </p:nvSpPr>
        <p:spPr>
          <a:xfrm>
            <a:off x="810000" y="1737359"/>
            <a:ext cx="8099538" cy="344641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The CSS margin properties define the space around elements.</a:t>
            </a:r>
          </a:p>
          <a:p>
            <a:pPr marL="0" marR="0" lvl="0" indent="0" rtl="0" hangingPunct="0">
              <a:lnSpc>
                <a:spcPct val="100000"/>
              </a:lnSpc>
              <a:spcBef>
                <a:spcPts val="0"/>
              </a:spcBef>
              <a:spcAft>
                <a:spcPts val="0"/>
              </a:spcAft>
              <a:buNone/>
              <a:tabLst/>
            </a:pP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The top, right, bottom, and left margin can be changed independently using separate properties. A shorthand margin property can also be used, to change all margins at once.</a:t>
            </a: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r>
              <a:rPr lang="en-US" sz="3200" b="0" i="0" u="none" strike="noStrike" kern="1200" dirty="0">
                <a:ln>
                  <a:noFill/>
                </a:ln>
                <a:latin typeface="Arial" pitchFamily="18"/>
                <a:ea typeface="Microsoft YaHei" pitchFamily="2"/>
                <a:cs typeface="Mangal" pitchFamily="2"/>
              </a:rPr>
              <a:t>Possible Values</a:t>
            </a:r>
          </a:p>
          <a:p>
            <a:pPr marL="0" marR="0" lvl="0" indent="0" rtl="0" hangingPunct="0">
              <a:lnSpc>
                <a:spcPct val="100000"/>
              </a:lnSpc>
              <a:spcBef>
                <a:spcPts val="0"/>
              </a:spcBef>
              <a:spcAft>
                <a:spcPts val="0"/>
              </a:spcAft>
              <a:buNone/>
              <a:tabLst/>
            </a:pPr>
            <a:endParaRPr lang="en-US" sz="32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32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p:txBody>
      </p:sp>
      <p:pic>
        <p:nvPicPr>
          <p:cNvPr id="5" name="Picture 4"/>
          <p:cNvPicPr>
            <a:picLocks noChangeAspect="1"/>
          </p:cNvPicPr>
          <p:nvPr/>
        </p:nvPicPr>
        <p:blipFill>
          <a:blip r:embed="rId3" cstate="print">
            <a:alphaModFix/>
          </a:blip>
          <a:srcRect/>
          <a:stretch>
            <a:fillRect/>
          </a:stretch>
        </p:blipFill>
        <p:spPr>
          <a:xfrm>
            <a:off x="810000" y="3931920"/>
            <a:ext cx="7212600" cy="1574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810000" y="0"/>
            <a:ext cx="7620000" cy="1143000"/>
          </a:xfrm>
        </p:spPr>
        <p:txBody>
          <a:bodyPr/>
          <a:lstStyle/>
          <a:p>
            <a:pPr lvl="0"/>
            <a:r>
              <a:rPr lang="en-US" sz="3600" dirty="0"/>
              <a:t>Margin - Individual sides</a:t>
            </a:r>
          </a:p>
        </p:txBody>
      </p:sp>
      <p:sp>
        <p:nvSpPr>
          <p:cNvPr id="3" name="Content Placeholder 2"/>
          <p:cNvSpPr txBox="1">
            <a:spLocks noGrp="1"/>
          </p:cNvSpPr>
          <p:nvPr>
            <p:ph type="body" idx="4294967295"/>
          </p:nvPr>
        </p:nvSpPr>
        <p:spPr>
          <a:xfrm>
            <a:off x="1617663" y="1600200"/>
            <a:ext cx="7526337" cy="4478338"/>
          </a:xfrm>
        </p:spPr>
        <p:txBody>
          <a:bodyPr/>
          <a:lstStyle/>
          <a:p>
            <a:pPr lvl="0">
              <a:spcBef>
                <a:spcPts val="439"/>
              </a:spcBef>
              <a:buNone/>
            </a:pPr>
            <a:endParaRPr lang="en-US"/>
          </a:p>
          <a:p>
            <a:pPr lvl="0">
              <a:spcBef>
                <a:spcPts val="439"/>
              </a:spcBef>
              <a:buNone/>
            </a:pPr>
            <a:endParaRPr lang="en-US"/>
          </a:p>
          <a:p>
            <a:pPr lvl="0">
              <a:spcBef>
                <a:spcPts val="439"/>
              </a:spcBef>
              <a:buNone/>
            </a:pPr>
            <a:endParaRPr lang="en-US"/>
          </a:p>
          <a:p>
            <a:pPr lvl="0">
              <a:spcBef>
                <a:spcPts val="439"/>
              </a:spcBef>
              <a:buNone/>
            </a:pPr>
            <a:endParaRPr lang="en-US"/>
          </a:p>
        </p:txBody>
      </p:sp>
      <p:sp>
        <p:nvSpPr>
          <p:cNvPr id="4" name="TextBox 3"/>
          <p:cNvSpPr txBox="1"/>
          <p:nvPr/>
        </p:nvSpPr>
        <p:spPr>
          <a:xfrm>
            <a:off x="810000" y="1613973"/>
            <a:ext cx="6654555" cy="3735338"/>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In CSS, it is possible to specify different margins for different sides:</a:t>
            </a:r>
          </a:p>
          <a:p>
            <a:pPr marL="0" marR="0" lvl="0" indent="0" rtl="0" hangingPunct="0">
              <a:lnSpc>
                <a:spcPct val="100000"/>
              </a:lnSpc>
              <a:spcBef>
                <a:spcPts val="0"/>
              </a:spcBef>
              <a:spcAft>
                <a:spcPts val="0"/>
              </a:spcAft>
              <a:buNone/>
              <a:tabLst/>
            </a:pP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2000" b="0" i="0" u="none" strike="noStrike" kern="1200" dirty="0">
                <a:ln>
                  <a:noFill/>
                </a:ln>
                <a:solidFill>
                  <a:srgbClr val="FF6633"/>
                </a:solidFill>
                <a:latin typeface="Candara" panose="020E0502030303020204" pitchFamily="34" charset="0"/>
                <a:ea typeface="Microsoft YaHei" pitchFamily="2"/>
                <a:cs typeface="Mangal" pitchFamily="2"/>
              </a:rPr>
              <a:t>margin-top:100px;</a:t>
            </a:r>
          </a:p>
          <a:p>
            <a:pPr marL="0" marR="0" lvl="0" indent="0" rtl="0" hangingPunct="0">
              <a:lnSpc>
                <a:spcPct val="100000"/>
              </a:lnSpc>
              <a:spcBef>
                <a:spcPts val="0"/>
              </a:spcBef>
              <a:spcAft>
                <a:spcPts val="0"/>
              </a:spcAft>
              <a:buNone/>
              <a:tabLst/>
            </a:pPr>
            <a:r>
              <a:rPr lang="en-US" sz="2000" b="0" i="0" u="none" strike="noStrike" kern="1200" dirty="0">
                <a:ln>
                  <a:noFill/>
                </a:ln>
                <a:solidFill>
                  <a:srgbClr val="FF6633"/>
                </a:solidFill>
                <a:latin typeface="Candara" panose="020E0502030303020204" pitchFamily="34" charset="0"/>
                <a:ea typeface="Microsoft YaHei" pitchFamily="2"/>
                <a:cs typeface="Mangal" pitchFamily="2"/>
              </a:rPr>
              <a:t>margin-bottom:100px;</a:t>
            </a:r>
          </a:p>
          <a:p>
            <a:pPr marL="0" marR="0" lvl="0" indent="0" rtl="0" hangingPunct="0">
              <a:lnSpc>
                <a:spcPct val="100000"/>
              </a:lnSpc>
              <a:spcBef>
                <a:spcPts val="0"/>
              </a:spcBef>
              <a:spcAft>
                <a:spcPts val="0"/>
              </a:spcAft>
              <a:buNone/>
              <a:tabLst/>
            </a:pPr>
            <a:r>
              <a:rPr lang="en-US" sz="2000" b="0" i="0" u="none" strike="noStrike" kern="1200" dirty="0">
                <a:ln>
                  <a:noFill/>
                </a:ln>
                <a:solidFill>
                  <a:srgbClr val="FF6633"/>
                </a:solidFill>
                <a:latin typeface="Candara" panose="020E0502030303020204" pitchFamily="34" charset="0"/>
                <a:ea typeface="Microsoft YaHei" pitchFamily="2"/>
                <a:cs typeface="Mangal" pitchFamily="2"/>
              </a:rPr>
              <a:t>margin-right:50px;</a:t>
            </a:r>
          </a:p>
          <a:p>
            <a:pPr marL="0" marR="0" lvl="0" indent="0" rtl="0" hangingPunct="0">
              <a:lnSpc>
                <a:spcPct val="100000"/>
              </a:lnSpc>
              <a:spcBef>
                <a:spcPts val="0"/>
              </a:spcBef>
              <a:spcAft>
                <a:spcPts val="0"/>
              </a:spcAft>
              <a:buNone/>
              <a:tabLst/>
            </a:pPr>
            <a:r>
              <a:rPr lang="en-US" sz="2000" b="0" i="0" u="none" strike="noStrike" kern="1200" dirty="0">
                <a:ln>
                  <a:noFill/>
                </a:ln>
                <a:solidFill>
                  <a:srgbClr val="FF6633"/>
                </a:solidFill>
                <a:latin typeface="Candara" panose="020E0502030303020204" pitchFamily="34" charset="0"/>
                <a:ea typeface="Microsoft YaHei" pitchFamily="2"/>
                <a:cs typeface="Mangal" pitchFamily="2"/>
              </a:rPr>
              <a:t>margin-left:50px;</a:t>
            </a:r>
          </a:p>
          <a:p>
            <a:pPr marL="0" marR="0" lvl="0" indent="0" rtl="0" hangingPunct="0">
              <a:lnSpc>
                <a:spcPct val="100000"/>
              </a:lnSpc>
              <a:spcBef>
                <a:spcPts val="0"/>
              </a:spcBef>
              <a:spcAft>
                <a:spcPts val="0"/>
              </a:spcAft>
              <a:buNone/>
              <a:tabLst/>
            </a:pPr>
            <a:endParaRPr lang="en-US" sz="2200" b="0" i="0" u="none" strike="noStrike" kern="1200" dirty="0">
              <a:ln>
                <a:noFill/>
              </a:ln>
              <a:solidFill>
                <a:srgbClr val="FF6633"/>
              </a:solidFill>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r>
              <a:rPr lang="en-US" sz="1800" b="1" i="0" u="none" strike="noStrike" kern="1200" dirty="0">
                <a:ln>
                  <a:noFill/>
                </a:ln>
                <a:solidFill>
                  <a:srgbClr val="000000"/>
                </a:solidFill>
                <a:latin typeface="Arial" pitchFamily="18"/>
                <a:ea typeface="Microsoft YaHei" pitchFamily="2"/>
                <a:cs typeface="Mangal" pitchFamily="2"/>
              </a:rPr>
              <a:t>All CSS Margin </a:t>
            </a:r>
            <a:r>
              <a:rPr lang="en-US" sz="1800" b="1" i="0" u="none" strike="noStrike" kern="1200" dirty="0" smtClean="0">
                <a:ln>
                  <a:noFill/>
                </a:ln>
                <a:solidFill>
                  <a:srgbClr val="000000"/>
                </a:solidFill>
                <a:latin typeface="Arial" pitchFamily="18"/>
                <a:ea typeface="Microsoft YaHei" pitchFamily="2"/>
                <a:cs typeface="Mangal" pitchFamily="2"/>
              </a:rPr>
              <a:t>Properties</a:t>
            </a:r>
          </a:p>
          <a:p>
            <a:pPr marL="0" marR="0" lvl="0" indent="0" rtl="0" hangingPunct="0">
              <a:lnSpc>
                <a:spcPct val="100000"/>
              </a:lnSpc>
              <a:spcBef>
                <a:spcPts val="0"/>
              </a:spcBef>
              <a:spcAft>
                <a:spcPts val="0"/>
              </a:spcAft>
              <a:buNone/>
              <a:tabLst/>
            </a:pPr>
            <a:endParaRPr lang="en-US" sz="1800" b="1" i="0" u="none" strike="noStrike" kern="1200" dirty="0">
              <a:ln>
                <a:noFill/>
              </a:ln>
              <a:solidFill>
                <a:srgbClr val="000000"/>
              </a:solidFill>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2200" b="0" i="0" u="none" strike="noStrike" kern="1200" dirty="0">
              <a:ln>
                <a:noFill/>
              </a:ln>
              <a:solidFill>
                <a:srgbClr val="FF6633"/>
              </a:solidFill>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2200" b="0" i="0" u="none" strike="noStrike" kern="1200" dirty="0">
              <a:ln>
                <a:noFill/>
              </a:ln>
              <a:solidFill>
                <a:srgbClr val="FF6633"/>
              </a:solidFill>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2200" b="0" i="0" u="none" strike="noStrike" kern="1200" dirty="0">
              <a:ln>
                <a:noFill/>
              </a:ln>
              <a:solidFill>
                <a:srgbClr val="FF6633"/>
              </a:solidFill>
              <a:latin typeface="Arial" pitchFamily="18"/>
              <a:ea typeface="Microsoft YaHei" pitchFamily="2"/>
              <a:cs typeface="Mangal" pitchFamily="2"/>
            </a:endParaRPr>
          </a:p>
        </p:txBody>
      </p:sp>
      <p:pic>
        <p:nvPicPr>
          <p:cNvPr id="5" name="Picture 4"/>
          <p:cNvPicPr>
            <a:picLocks noChangeAspect="1"/>
          </p:cNvPicPr>
          <p:nvPr/>
        </p:nvPicPr>
        <p:blipFill>
          <a:blip r:embed="rId3" cstate="print">
            <a:alphaModFix/>
          </a:blip>
          <a:srcRect/>
          <a:stretch>
            <a:fillRect/>
          </a:stretch>
        </p:blipFill>
        <p:spPr>
          <a:xfrm>
            <a:off x="778680" y="4131733"/>
            <a:ext cx="8182440" cy="226870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853440" y="37799"/>
            <a:ext cx="7620000" cy="1143000"/>
          </a:xfrm>
        </p:spPr>
        <p:txBody>
          <a:bodyPr/>
          <a:lstStyle/>
          <a:p>
            <a:pPr lvl="0"/>
            <a:r>
              <a:rPr lang="en-US" sz="3600" dirty="0"/>
              <a:t>Margin - Shorthand property</a:t>
            </a:r>
          </a:p>
        </p:txBody>
      </p:sp>
      <p:sp>
        <p:nvSpPr>
          <p:cNvPr id="3" name="Content Placeholder 2"/>
          <p:cNvSpPr txBox="1">
            <a:spLocks noGrp="1"/>
          </p:cNvSpPr>
          <p:nvPr>
            <p:ph type="body" idx="4294967295"/>
          </p:nvPr>
        </p:nvSpPr>
        <p:spPr>
          <a:xfrm>
            <a:off x="1617663" y="1600200"/>
            <a:ext cx="7526337" cy="4478338"/>
          </a:xfrm>
        </p:spPr>
        <p:txBody>
          <a:bodyPr/>
          <a:lstStyle/>
          <a:p>
            <a:pPr lvl="0">
              <a:spcBef>
                <a:spcPts val="439"/>
              </a:spcBef>
              <a:buNone/>
            </a:pPr>
            <a:endParaRPr lang="en-US" dirty="0"/>
          </a:p>
          <a:p>
            <a:pPr lvl="0">
              <a:spcBef>
                <a:spcPts val="439"/>
              </a:spcBef>
              <a:buNone/>
            </a:pPr>
            <a:endParaRPr lang="en-US" dirty="0"/>
          </a:p>
          <a:p>
            <a:pPr lvl="0">
              <a:spcBef>
                <a:spcPts val="439"/>
              </a:spcBef>
              <a:buNone/>
            </a:pPr>
            <a:endParaRPr lang="en-US" dirty="0"/>
          </a:p>
          <a:p>
            <a:pPr lvl="0">
              <a:spcBef>
                <a:spcPts val="439"/>
              </a:spcBef>
              <a:buNone/>
            </a:pPr>
            <a:endParaRPr lang="en-US" dirty="0"/>
          </a:p>
        </p:txBody>
      </p:sp>
      <p:sp>
        <p:nvSpPr>
          <p:cNvPr id="4" name="TextBox 3"/>
          <p:cNvSpPr txBox="1"/>
          <p:nvPr/>
        </p:nvSpPr>
        <p:spPr>
          <a:xfrm>
            <a:off x="809999" y="1737359"/>
            <a:ext cx="8064369" cy="1483568"/>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To shorten the code, it is possible to specify all the margin properties in one property. This is called a shorthand property.</a:t>
            </a:r>
          </a:p>
          <a:p>
            <a:pPr marL="0" marR="0" lvl="0" indent="0" rtl="0" hangingPunct="0">
              <a:lnSpc>
                <a:spcPct val="100000"/>
              </a:lnSpc>
              <a:spcBef>
                <a:spcPts val="0"/>
              </a:spcBef>
              <a:spcAft>
                <a:spcPts val="0"/>
              </a:spcAft>
              <a:buNone/>
              <a:tabLst/>
            </a:pP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The shorthand property for all the margin properties is "margin":</a:t>
            </a: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p:txBody>
      </p:sp>
      <p:sp>
        <p:nvSpPr>
          <p:cNvPr id="5" name="TextBox 4"/>
          <p:cNvSpPr txBox="1"/>
          <p:nvPr/>
        </p:nvSpPr>
        <p:spPr>
          <a:xfrm>
            <a:off x="1097280" y="3070079"/>
            <a:ext cx="3566160" cy="34704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margin:25px</a:t>
            </a:r>
          </a:p>
        </p:txBody>
      </p:sp>
      <p:sp>
        <p:nvSpPr>
          <p:cNvPr id="6" name="Rectangle 5"/>
          <p:cNvSpPr/>
          <p:nvPr/>
        </p:nvSpPr>
        <p:spPr>
          <a:xfrm>
            <a:off x="4937760" y="3073319"/>
            <a:ext cx="3840479" cy="365399"/>
          </a:xfrm>
          <a:prstGeom prst="rect">
            <a:avLst/>
          </a:prstGeom>
          <a:solidFill>
            <a:srgbClr val="FF6633"/>
          </a:solidFill>
          <a:ln w="0">
            <a:solidFill>
              <a:srgbClr val="FFFFFF"/>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US" sz="2000" b="0" i="0" u="none" strike="noStrike" kern="1200" dirty="0">
                <a:ln>
                  <a:noFill/>
                </a:ln>
                <a:solidFill>
                  <a:srgbClr val="FFFFFF"/>
                </a:solidFill>
                <a:latin typeface="Arial" pitchFamily="18"/>
                <a:ea typeface="Microsoft YaHei" pitchFamily="2"/>
                <a:cs typeface="Mangal" pitchFamily="2"/>
              </a:rPr>
              <a:t>All Four Side</a:t>
            </a:r>
          </a:p>
        </p:txBody>
      </p:sp>
      <p:sp>
        <p:nvSpPr>
          <p:cNvPr id="7" name="TextBox 6"/>
          <p:cNvSpPr txBox="1"/>
          <p:nvPr/>
        </p:nvSpPr>
        <p:spPr>
          <a:xfrm>
            <a:off x="1139040" y="3751920"/>
            <a:ext cx="2610000" cy="34704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margin:25px 75px;</a:t>
            </a:r>
          </a:p>
        </p:txBody>
      </p:sp>
      <p:sp>
        <p:nvSpPr>
          <p:cNvPr id="8" name="Rectangle 7"/>
          <p:cNvSpPr/>
          <p:nvPr/>
        </p:nvSpPr>
        <p:spPr>
          <a:xfrm>
            <a:off x="4937760" y="3732480"/>
            <a:ext cx="3840479" cy="365760"/>
          </a:xfrm>
          <a:prstGeom prst="rect">
            <a:avLst/>
          </a:prstGeom>
          <a:solidFill>
            <a:srgbClr val="FF6633"/>
          </a:solidFill>
          <a:ln w="0">
            <a:solidFill>
              <a:srgbClr val="FFFFFF"/>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US" sz="2000" b="0" i="0" u="none" strike="noStrike" kern="1200">
                <a:ln>
                  <a:noFill/>
                </a:ln>
                <a:solidFill>
                  <a:srgbClr val="FFFFFF"/>
                </a:solidFill>
                <a:latin typeface="Arial" pitchFamily="18"/>
                <a:ea typeface="Microsoft YaHei" pitchFamily="2"/>
                <a:cs typeface="Mangal" pitchFamily="2"/>
              </a:rPr>
              <a:t>Top &amp; bottom - left &amp; right</a:t>
            </a:r>
          </a:p>
        </p:txBody>
      </p:sp>
      <p:sp>
        <p:nvSpPr>
          <p:cNvPr id="9" name="TextBox 8"/>
          <p:cNvSpPr txBox="1"/>
          <p:nvPr/>
        </p:nvSpPr>
        <p:spPr>
          <a:xfrm>
            <a:off x="1097280" y="4469040"/>
            <a:ext cx="2610000" cy="34704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margin:25px 50px 75px;</a:t>
            </a:r>
          </a:p>
        </p:txBody>
      </p:sp>
      <p:sp>
        <p:nvSpPr>
          <p:cNvPr id="10" name="Rectangle 9"/>
          <p:cNvSpPr/>
          <p:nvPr/>
        </p:nvSpPr>
        <p:spPr>
          <a:xfrm>
            <a:off x="4937400" y="4416120"/>
            <a:ext cx="3840479" cy="365760"/>
          </a:xfrm>
          <a:prstGeom prst="rect">
            <a:avLst/>
          </a:prstGeom>
          <a:solidFill>
            <a:srgbClr val="FF6633"/>
          </a:solidFill>
          <a:ln w="0">
            <a:solidFill>
              <a:srgbClr val="FFFFFF"/>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US" sz="2000" b="0" i="0" u="none" strike="noStrike" kern="1200">
                <a:ln>
                  <a:noFill/>
                </a:ln>
                <a:solidFill>
                  <a:srgbClr val="FFFFFF"/>
                </a:solidFill>
                <a:latin typeface="Arial" pitchFamily="18"/>
                <a:ea typeface="Microsoft YaHei" pitchFamily="2"/>
                <a:cs typeface="Mangal" pitchFamily="2"/>
              </a:rPr>
              <a:t>Top – right &amp; left - bottom</a:t>
            </a:r>
          </a:p>
        </p:txBody>
      </p:sp>
      <p:sp>
        <p:nvSpPr>
          <p:cNvPr id="11" name="TextBox 10"/>
          <p:cNvSpPr txBox="1"/>
          <p:nvPr/>
        </p:nvSpPr>
        <p:spPr>
          <a:xfrm>
            <a:off x="1097280" y="5212080"/>
            <a:ext cx="3292559" cy="34704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margin:25px 50px 75px 100px;</a:t>
            </a:r>
          </a:p>
        </p:txBody>
      </p:sp>
      <p:sp>
        <p:nvSpPr>
          <p:cNvPr id="12" name="Rectangle 11"/>
          <p:cNvSpPr/>
          <p:nvPr/>
        </p:nvSpPr>
        <p:spPr>
          <a:xfrm>
            <a:off x="4937039" y="5099760"/>
            <a:ext cx="3840479" cy="365760"/>
          </a:xfrm>
          <a:prstGeom prst="rect">
            <a:avLst/>
          </a:prstGeom>
          <a:solidFill>
            <a:srgbClr val="FF6633"/>
          </a:solidFill>
          <a:ln w="0">
            <a:solidFill>
              <a:srgbClr val="FFFFFF"/>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US" sz="2000" b="0" i="0" u="none" strike="noStrike" kern="1200">
                <a:ln>
                  <a:noFill/>
                </a:ln>
                <a:solidFill>
                  <a:srgbClr val="FFFFFF"/>
                </a:solidFill>
                <a:latin typeface="Arial" pitchFamily="18"/>
                <a:ea typeface="Microsoft YaHei" pitchFamily="2"/>
                <a:cs typeface="Mangal" pitchFamily="2"/>
              </a:rPr>
              <a:t>Top  right bottom &amp; left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14400" y="20681"/>
            <a:ext cx="7620000" cy="1143000"/>
          </a:xfrm>
        </p:spPr>
        <p:txBody>
          <a:bodyPr/>
          <a:lstStyle/>
          <a:p>
            <a:pPr lvl="0"/>
            <a:r>
              <a:rPr lang="en-US" sz="3600" dirty="0"/>
              <a:t>Padding</a:t>
            </a:r>
          </a:p>
        </p:txBody>
      </p:sp>
      <p:sp>
        <p:nvSpPr>
          <p:cNvPr id="3" name="Content Placeholder 2"/>
          <p:cNvSpPr txBox="1">
            <a:spLocks noGrp="1"/>
          </p:cNvSpPr>
          <p:nvPr>
            <p:ph type="body" idx="4294967295"/>
          </p:nvPr>
        </p:nvSpPr>
        <p:spPr>
          <a:xfrm>
            <a:off x="1617663" y="1600200"/>
            <a:ext cx="7526337" cy="4478338"/>
          </a:xfrm>
        </p:spPr>
        <p:txBody>
          <a:bodyPr/>
          <a:lstStyle/>
          <a:p>
            <a:pPr lvl="0">
              <a:spcBef>
                <a:spcPts val="439"/>
              </a:spcBef>
              <a:buNone/>
            </a:pPr>
            <a:endParaRPr lang="en-US"/>
          </a:p>
          <a:p>
            <a:pPr lvl="0">
              <a:spcBef>
                <a:spcPts val="439"/>
              </a:spcBef>
              <a:buNone/>
            </a:pPr>
            <a:endParaRPr lang="en-US"/>
          </a:p>
          <a:p>
            <a:pPr lvl="0">
              <a:spcBef>
                <a:spcPts val="439"/>
              </a:spcBef>
              <a:buNone/>
            </a:pPr>
            <a:endParaRPr lang="en-US"/>
          </a:p>
          <a:p>
            <a:pPr lvl="0">
              <a:spcBef>
                <a:spcPts val="439"/>
              </a:spcBef>
              <a:buNone/>
            </a:pPr>
            <a:endParaRPr lang="en-US"/>
          </a:p>
        </p:txBody>
      </p:sp>
      <p:sp>
        <p:nvSpPr>
          <p:cNvPr id="4" name="TextBox 3"/>
          <p:cNvSpPr txBox="1"/>
          <p:nvPr/>
        </p:nvSpPr>
        <p:spPr>
          <a:xfrm>
            <a:off x="810000" y="1737359"/>
            <a:ext cx="8076092" cy="4419720"/>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The padding clears an area around the content (inside the border) of an element. The padding is affected by the background color of the element.</a:t>
            </a:r>
          </a:p>
          <a:p>
            <a:pPr marL="0" marR="0" lvl="0" indent="0" rtl="0" hangingPunct="0">
              <a:lnSpc>
                <a:spcPct val="100000"/>
              </a:lnSpc>
              <a:spcBef>
                <a:spcPts val="0"/>
              </a:spcBef>
              <a:spcAft>
                <a:spcPts val="0"/>
              </a:spcAft>
              <a:buNone/>
              <a:tabLst/>
            </a:pP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The top, right, bottom, and left padding can be changed independently using separate properties.</a:t>
            </a: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r>
              <a:rPr lang="en-US" sz="3200" b="0" i="0" u="none" strike="noStrike" kern="1200" dirty="0">
                <a:ln>
                  <a:noFill/>
                </a:ln>
                <a:latin typeface="Arial" pitchFamily="18"/>
                <a:ea typeface="Microsoft YaHei" pitchFamily="2"/>
                <a:cs typeface="Mangal" pitchFamily="2"/>
              </a:rPr>
              <a:t>Possible Values</a:t>
            </a:r>
          </a:p>
          <a:p>
            <a:pPr marL="0" marR="0" lvl="0" indent="0" rtl="0" hangingPunct="0">
              <a:lnSpc>
                <a:spcPct val="100000"/>
              </a:lnSpc>
              <a:spcBef>
                <a:spcPts val="0"/>
              </a:spcBef>
              <a:spcAft>
                <a:spcPts val="0"/>
              </a:spcAft>
              <a:buNone/>
              <a:tabLst/>
            </a:pPr>
            <a:endParaRPr lang="en-US" sz="32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32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32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32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p:txBody>
      </p:sp>
      <p:pic>
        <p:nvPicPr>
          <p:cNvPr id="5" name="Picture 4"/>
          <p:cNvPicPr>
            <a:picLocks noChangeAspect="1"/>
          </p:cNvPicPr>
          <p:nvPr/>
        </p:nvPicPr>
        <p:blipFill>
          <a:blip r:embed="rId3" cstate="print">
            <a:alphaModFix/>
          </a:blip>
          <a:srcRect/>
          <a:stretch>
            <a:fillRect/>
          </a:stretch>
        </p:blipFill>
        <p:spPr>
          <a:xfrm>
            <a:off x="914400" y="4114800"/>
            <a:ext cx="6221879" cy="11552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14400" y="75839"/>
            <a:ext cx="7620000" cy="1143000"/>
          </a:xfrm>
        </p:spPr>
        <p:txBody>
          <a:bodyPr/>
          <a:lstStyle/>
          <a:p>
            <a:pPr lvl="0"/>
            <a:r>
              <a:rPr lang="en-US" sz="3600"/>
              <a:t>Padding - Individual sides</a:t>
            </a:r>
          </a:p>
        </p:txBody>
      </p:sp>
      <p:sp>
        <p:nvSpPr>
          <p:cNvPr id="3" name="Content Placeholder 2"/>
          <p:cNvSpPr txBox="1">
            <a:spLocks noGrp="1"/>
          </p:cNvSpPr>
          <p:nvPr>
            <p:ph type="body" idx="4294967295"/>
          </p:nvPr>
        </p:nvSpPr>
        <p:spPr>
          <a:xfrm>
            <a:off x="1617663" y="1600200"/>
            <a:ext cx="7526337" cy="4478338"/>
          </a:xfrm>
        </p:spPr>
        <p:txBody>
          <a:bodyPr/>
          <a:lstStyle/>
          <a:p>
            <a:pPr lvl="0">
              <a:spcBef>
                <a:spcPts val="439"/>
              </a:spcBef>
              <a:buNone/>
            </a:pPr>
            <a:endParaRPr lang="en-US"/>
          </a:p>
          <a:p>
            <a:pPr lvl="0">
              <a:spcBef>
                <a:spcPts val="439"/>
              </a:spcBef>
              <a:buNone/>
            </a:pPr>
            <a:endParaRPr lang="en-US"/>
          </a:p>
          <a:p>
            <a:pPr lvl="0">
              <a:spcBef>
                <a:spcPts val="439"/>
              </a:spcBef>
              <a:buNone/>
            </a:pPr>
            <a:endParaRPr lang="en-US"/>
          </a:p>
          <a:p>
            <a:pPr lvl="0">
              <a:spcBef>
                <a:spcPts val="439"/>
              </a:spcBef>
              <a:buNone/>
            </a:pPr>
            <a:endParaRPr lang="en-US"/>
          </a:p>
        </p:txBody>
      </p:sp>
      <p:sp>
        <p:nvSpPr>
          <p:cNvPr id="4" name="TextBox 3"/>
          <p:cNvSpPr txBox="1"/>
          <p:nvPr/>
        </p:nvSpPr>
        <p:spPr>
          <a:xfrm>
            <a:off x="810000" y="1737359"/>
            <a:ext cx="7011256" cy="3453531"/>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Arial" pitchFamily="18"/>
                <a:ea typeface="Microsoft YaHei" pitchFamily="2"/>
                <a:cs typeface="Mangal" pitchFamily="2"/>
              </a:rPr>
              <a:t>In CSS, it is possible to specify different margins for different sides:</a:t>
            </a:r>
          </a:p>
          <a:p>
            <a:pPr marL="0" marR="0" lvl="0" indent="0" rtl="0" hangingPunct="0">
              <a:lnSpc>
                <a:spcPct val="100000"/>
              </a:lnSpc>
              <a:spcBef>
                <a:spcPts val="0"/>
              </a:spcBef>
              <a:spcAft>
                <a:spcPts val="0"/>
              </a:spcAft>
              <a:buNone/>
              <a:tabLst/>
            </a:pP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2000" b="0" i="0" u="none" strike="noStrike" kern="1200" dirty="0">
                <a:ln>
                  <a:noFill/>
                </a:ln>
                <a:solidFill>
                  <a:srgbClr val="FF6633"/>
                </a:solidFill>
                <a:latin typeface="Candara" panose="020E0502030303020204" pitchFamily="34" charset="0"/>
                <a:ea typeface="Microsoft YaHei" pitchFamily="2"/>
                <a:cs typeface="Mangal" pitchFamily="2"/>
              </a:rPr>
              <a:t>padding-top:100px;</a:t>
            </a:r>
          </a:p>
          <a:p>
            <a:pPr marL="0" marR="0" lvl="0" indent="0" rtl="0" hangingPunct="0">
              <a:lnSpc>
                <a:spcPct val="100000"/>
              </a:lnSpc>
              <a:spcBef>
                <a:spcPts val="0"/>
              </a:spcBef>
              <a:spcAft>
                <a:spcPts val="0"/>
              </a:spcAft>
              <a:buNone/>
              <a:tabLst/>
            </a:pPr>
            <a:r>
              <a:rPr lang="en-US" sz="2000" b="0" i="0" u="none" strike="noStrike" kern="1200" dirty="0">
                <a:ln>
                  <a:noFill/>
                </a:ln>
                <a:solidFill>
                  <a:srgbClr val="FF6633"/>
                </a:solidFill>
                <a:latin typeface="Candara" panose="020E0502030303020204" pitchFamily="34" charset="0"/>
                <a:ea typeface="Microsoft YaHei" pitchFamily="2"/>
                <a:cs typeface="Mangal" pitchFamily="2"/>
              </a:rPr>
              <a:t>padding-bottom:100px;</a:t>
            </a:r>
          </a:p>
          <a:p>
            <a:pPr marL="0" marR="0" lvl="0" indent="0" rtl="0" hangingPunct="0">
              <a:lnSpc>
                <a:spcPct val="100000"/>
              </a:lnSpc>
              <a:spcBef>
                <a:spcPts val="0"/>
              </a:spcBef>
              <a:spcAft>
                <a:spcPts val="0"/>
              </a:spcAft>
              <a:buNone/>
              <a:tabLst/>
            </a:pPr>
            <a:r>
              <a:rPr lang="en-US" sz="2000" b="0" i="0" u="none" strike="noStrike" kern="1200" dirty="0">
                <a:ln>
                  <a:noFill/>
                </a:ln>
                <a:solidFill>
                  <a:srgbClr val="FF6633"/>
                </a:solidFill>
                <a:latin typeface="Candara" panose="020E0502030303020204" pitchFamily="34" charset="0"/>
                <a:ea typeface="Microsoft YaHei" pitchFamily="2"/>
                <a:cs typeface="Mangal" pitchFamily="2"/>
              </a:rPr>
              <a:t>padding-right:50px;</a:t>
            </a:r>
          </a:p>
          <a:p>
            <a:pPr marL="0" marR="0" lvl="0" indent="0" rtl="0" hangingPunct="0">
              <a:lnSpc>
                <a:spcPct val="100000"/>
              </a:lnSpc>
              <a:spcBef>
                <a:spcPts val="0"/>
              </a:spcBef>
              <a:spcAft>
                <a:spcPts val="0"/>
              </a:spcAft>
              <a:buNone/>
              <a:tabLst/>
            </a:pPr>
            <a:r>
              <a:rPr lang="en-US" sz="2000" b="0" i="0" u="none" strike="noStrike" kern="1200" dirty="0">
                <a:ln>
                  <a:noFill/>
                </a:ln>
                <a:solidFill>
                  <a:srgbClr val="FF6633"/>
                </a:solidFill>
                <a:latin typeface="Candara" panose="020E0502030303020204" pitchFamily="34" charset="0"/>
                <a:ea typeface="Microsoft YaHei" pitchFamily="2"/>
                <a:cs typeface="Mangal" pitchFamily="2"/>
              </a:rPr>
              <a:t>padding-left:50px;</a:t>
            </a:r>
          </a:p>
          <a:p>
            <a:pPr marL="0" marR="0" lvl="0" indent="0" rtl="0" hangingPunct="0">
              <a:lnSpc>
                <a:spcPct val="100000"/>
              </a:lnSpc>
              <a:spcBef>
                <a:spcPts val="0"/>
              </a:spcBef>
              <a:spcAft>
                <a:spcPts val="0"/>
              </a:spcAft>
              <a:buNone/>
              <a:tabLst/>
            </a:pPr>
            <a:endParaRPr lang="en-US" sz="2200" b="0" i="0" u="none" strike="noStrike" kern="1200" dirty="0">
              <a:ln>
                <a:noFill/>
              </a:ln>
              <a:solidFill>
                <a:srgbClr val="FF6633"/>
              </a:solidFill>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r>
              <a:rPr lang="en-US" sz="1800" b="1" i="0" u="none" strike="noStrike" kern="1200" dirty="0">
                <a:ln>
                  <a:noFill/>
                </a:ln>
                <a:solidFill>
                  <a:srgbClr val="000000"/>
                </a:solidFill>
                <a:latin typeface="Arial" pitchFamily="18"/>
                <a:ea typeface="Microsoft YaHei" pitchFamily="2"/>
                <a:cs typeface="Mangal" pitchFamily="2"/>
              </a:rPr>
              <a:t>All CSS Padding Properties</a:t>
            </a:r>
          </a:p>
          <a:p>
            <a:pPr marL="0" marR="0" lvl="0" indent="0" rtl="0" hangingPunct="0">
              <a:lnSpc>
                <a:spcPct val="100000"/>
              </a:lnSpc>
              <a:spcBef>
                <a:spcPts val="0"/>
              </a:spcBef>
              <a:spcAft>
                <a:spcPts val="0"/>
              </a:spcAft>
              <a:buNone/>
              <a:tabLst/>
            </a:pPr>
            <a:endParaRPr lang="en-US" sz="2200" b="0" i="0" u="none" strike="noStrike" kern="1200" dirty="0">
              <a:ln>
                <a:noFill/>
              </a:ln>
              <a:solidFill>
                <a:srgbClr val="FF6633"/>
              </a:solidFill>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2200" b="0" i="0" u="none" strike="noStrike" kern="1200" dirty="0">
              <a:ln>
                <a:noFill/>
              </a:ln>
              <a:solidFill>
                <a:srgbClr val="FF6633"/>
              </a:solidFill>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2200" b="0" i="0" u="none" strike="noStrike" kern="1200" dirty="0">
              <a:ln>
                <a:noFill/>
              </a:ln>
              <a:solidFill>
                <a:srgbClr val="FF6633"/>
              </a:solidFill>
              <a:latin typeface="Arial" pitchFamily="18"/>
              <a:ea typeface="Microsoft YaHei" pitchFamily="2"/>
              <a:cs typeface="Mangal" pitchFamily="2"/>
            </a:endParaRPr>
          </a:p>
        </p:txBody>
      </p:sp>
      <p:pic>
        <p:nvPicPr>
          <p:cNvPr id="5" name="Picture 4"/>
          <p:cNvPicPr>
            <a:picLocks noChangeAspect="1"/>
          </p:cNvPicPr>
          <p:nvPr/>
        </p:nvPicPr>
        <p:blipFill>
          <a:blip r:embed="rId3" cstate="print">
            <a:alphaModFix/>
          </a:blip>
          <a:srcRect/>
          <a:stretch>
            <a:fillRect/>
          </a:stretch>
        </p:blipFill>
        <p:spPr>
          <a:xfrm>
            <a:off x="810000" y="4143022"/>
            <a:ext cx="8151120" cy="225489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26010" y="42068"/>
            <a:ext cx="7620000" cy="1143000"/>
          </a:xfrm>
        </p:spPr>
        <p:txBody>
          <a:bodyPr/>
          <a:lstStyle/>
          <a:p>
            <a:pPr lvl="0"/>
            <a:r>
              <a:rPr lang="en-US" sz="3600" dirty="0"/>
              <a:t>Padding - Shorthand property</a:t>
            </a:r>
          </a:p>
        </p:txBody>
      </p:sp>
      <p:sp>
        <p:nvSpPr>
          <p:cNvPr id="3" name="Content Placeholder 2"/>
          <p:cNvSpPr txBox="1">
            <a:spLocks noGrp="1"/>
          </p:cNvSpPr>
          <p:nvPr>
            <p:ph type="body" idx="4294967295"/>
          </p:nvPr>
        </p:nvSpPr>
        <p:spPr>
          <a:xfrm>
            <a:off x="1617663" y="1600200"/>
            <a:ext cx="7526337" cy="4478338"/>
          </a:xfrm>
        </p:spPr>
        <p:txBody>
          <a:bodyPr/>
          <a:lstStyle/>
          <a:p>
            <a:pPr lvl="0">
              <a:spcBef>
                <a:spcPts val="439"/>
              </a:spcBef>
              <a:buNone/>
            </a:pPr>
            <a:endParaRPr lang="en-US"/>
          </a:p>
          <a:p>
            <a:pPr lvl="0">
              <a:spcBef>
                <a:spcPts val="439"/>
              </a:spcBef>
              <a:buNone/>
            </a:pPr>
            <a:endParaRPr lang="en-US"/>
          </a:p>
          <a:p>
            <a:pPr lvl="0">
              <a:spcBef>
                <a:spcPts val="439"/>
              </a:spcBef>
              <a:buNone/>
            </a:pPr>
            <a:endParaRPr lang="en-US"/>
          </a:p>
          <a:p>
            <a:pPr lvl="0">
              <a:spcBef>
                <a:spcPts val="439"/>
              </a:spcBef>
              <a:buNone/>
            </a:pPr>
            <a:endParaRPr lang="en-US"/>
          </a:p>
        </p:txBody>
      </p:sp>
      <p:sp>
        <p:nvSpPr>
          <p:cNvPr id="4" name="TextBox 3"/>
          <p:cNvSpPr txBox="1"/>
          <p:nvPr/>
        </p:nvSpPr>
        <p:spPr>
          <a:xfrm>
            <a:off x="809999" y="1737359"/>
            <a:ext cx="8064369" cy="1483568"/>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To shorten the code, it is possible to specify all the padding properties in one property. This is called a shorthand property.</a:t>
            </a:r>
          </a:p>
          <a:p>
            <a:pPr marL="0" marR="0" lvl="0" indent="0" rtl="0" hangingPunct="0">
              <a:lnSpc>
                <a:spcPct val="100000"/>
              </a:lnSpc>
              <a:spcBef>
                <a:spcPts val="0"/>
              </a:spcBef>
              <a:spcAft>
                <a:spcPts val="0"/>
              </a:spcAft>
              <a:buNone/>
              <a:tabLst/>
            </a:pP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The shorthand property for all the padding properties is "padding":</a:t>
            </a: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p:txBody>
      </p:sp>
      <p:sp>
        <p:nvSpPr>
          <p:cNvPr id="5" name="TextBox 4"/>
          <p:cNvSpPr txBox="1"/>
          <p:nvPr/>
        </p:nvSpPr>
        <p:spPr>
          <a:xfrm>
            <a:off x="1097280" y="3070079"/>
            <a:ext cx="3566160" cy="34704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padding:25px</a:t>
            </a:r>
          </a:p>
        </p:txBody>
      </p:sp>
      <p:sp>
        <p:nvSpPr>
          <p:cNvPr id="6" name="Rectangle 5"/>
          <p:cNvSpPr/>
          <p:nvPr/>
        </p:nvSpPr>
        <p:spPr>
          <a:xfrm>
            <a:off x="4937760" y="3073319"/>
            <a:ext cx="3840479" cy="365399"/>
          </a:xfrm>
          <a:prstGeom prst="rect">
            <a:avLst/>
          </a:prstGeom>
          <a:solidFill>
            <a:srgbClr val="FF6633"/>
          </a:solidFill>
          <a:ln w="0">
            <a:solidFill>
              <a:srgbClr val="FFFFFF"/>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US" sz="2000" b="0" i="0" u="none" strike="noStrike" kern="1200">
                <a:ln>
                  <a:noFill/>
                </a:ln>
                <a:solidFill>
                  <a:srgbClr val="FFFFFF"/>
                </a:solidFill>
                <a:latin typeface="Arial" pitchFamily="18"/>
                <a:ea typeface="Microsoft YaHei" pitchFamily="2"/>
                <a:cs typeface="Mangal" pitchFamily="2"/>
              </a:rPr>
              <a:t>All Four Side</a:t>
            </a:r>
          </a:p>
        </p:txBody>
      </p:sp>
      <p:sp>
        <p:nvSpPr>
          <p:cNvPr id="7" name="TextBox 6"/>
          <p:cNvSpPr txBox="1"/>
          <p:nvPr/>
        </p:nvSpPr>
        <p:spPr>
          <a:xfrm>
            <a:off x="1139040" y="3751920"/>
            <a:ext cx="2610000" cy="34704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padding:25px 75px;</a:t>
            </a:r>
          </a:p>
        </p:txBody>
      </p:sp>
      <p:sp>
        <p:nvSpPr>
          <p:cNvPr id="8" name="Rectangle 7"/>
          <p:cNvSpPr/>
          <p:nvPr/>
        </p:nvSpPr>
        <p:spPr>
          <a:xfrm>
            <a:off x="4937760" y="3732480"/>
            <a:ext cx="3840479" cy="365760"/>
          </a:xfrm>
          <a:prstGeom prst="rect">
            <a:avLst/>
          </a:prstGeom>
          <a:solidFill>
            <a:srgbClr val="FF6633"/>
          </a:solidFill>
          <a:ln w="0">
            <a:solidFill>
              <a:srgbClr val="FFFFFF"/>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US" sz="2000" b="0" i="0" u="none" strike="noStrike" kern="1200">
                <a:ln>
                  <a:noFill/>
                </a:ln>
                <a:solidFill>
                  <a:srgbClr val="FFFFFF"/>
                </a:solidFill>
                <a:latin typeface="Arial" pitchFamily="18"/>
                <a:ea typeface="Microsoft YaHei" pitchFamily="2"/>
                <a:cs typeface="Mangal" pitchFamily="2"/>
              </a:rPr>
              <a:t>Top &amp; bottom - left &amp; right</a:t>
            </a:r>
          </a:p>
        </p:txBody>
      </p:sp>
      <p:sp>
        <p:nvSpPr>
          <p:cNvPr id="9" name="TextBox 8"/>
          <p:cNvSpPr txBox="1"/>
          <p:nvPr/>
        </p:nvSpPr>
        <p:spPr>
          <a:xfrm>
            <a:off x="1097280" y="4483080"/>
            <a:ext cx="3017520" cy="34704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padding:25px 50px 75px;</a:t>
            </a:r>
          </a:p>
        </p:txBody>
      </p:sp>
      <p:sp>
        <p:nvSpPr>
          <p:cNvPr id="10" name="Rectangle 9"/>
          <p:cNvSpPr/>
          <p:nvPr/>
        </p:nvSpPr>
        <p:spPr>
          <a:xfrm>
            <a:off x="4937400" y="4416120"/>
            <a:ext cx="3840479" cy="365760"/>
          </a:xfrm>
          <a:prstGeom prst="rect">
            <a:avLst/>
          </a:prstGeom>
          <a:solidFill>
            <a:srgbClr val="FF6633"/>
          </a:solidFill>
          <a:ln w="0">
            <a:solidFill>
              <a:srgbClr val="FFFFFF"/>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US" sz="2000" b="0" i="0" u="none" strike="noStrike" kern="1200">
                <a:ln>
                  <a:noFill/>
                </a:ln>
                <a:solidFill>
                  <a:srgbClr val="FFFFFF"/>
                </a:solidFill>
                <a:latin typeface="Arial" pitchFamily="18"/>
                <a:ea typeface="Microsoft YaHei" pitchFamily="2"/>
                <a:cs typeface="Mangal" pitchFamily="2"/>
              </a:rPr>
              <a:t>Top – right &amp; left - bottom</a:t>
            </a:r>
          </a:p>
        </p:txBody>
      </p:sp>
      <p:sp>
        <p:nvSpPr>
          <p:cNvPr id="11" name="TextBox 10"/>
          <p:cNvSpPr txBox="1"/>
          <p:nvPr/>
        </p:nvSpPr>
        <p:spPr>
          <a:xfrm>
            <a:off x="1155600" y="5157720"/>
            <a:ext cx="3292559" cy="60300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padding:25px 50px 75px 100px;</a:t>
            </a:r>
          </a:p>
        </p:txBody>
      </p:sp>
      <p:sp>
        <p:nvSpPr>
          <p:cNvPr id="12" name="Rectangle 11"/>
          <p:cNvSpPr/>
          <p:nvPr/>
        </p:nvSpPr>
        <p:spPr>
          <a:xfrm>
            <a:off x="4937039" y="5099760"/>
            <a:ext cx="3840479" cy="365760"/>
          </a:xfrm>
          <a:prstGeom prst="rect">
            <a:avLst/>
          </a:prstGeom>
          <a:solidFill>
            <a:srgbClr val="FF6633"/>
          </a:solidFill>
          <a:ln w="0">
            <a:solidFill>
              <a:srgbClr val="FFFFFF"/>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US" sz="2000" b="0" i="0" u="none" strike="noStrike" kern="1200">
                <a:ln>
                  <a:noFill/>
                </a:ln>
                <a:solidFill>
                  <a:srgbClr val="FFFFFF"/>
                </a:solidFill>
                <a:latin typeface="Arial" pitchFamily="18"/>
                <a:ea typeface="Microsoft YaHei" pitchFamily="2"/>
                <a:cs typeface="Mangal" pitchFamily="2"/>
              </a:rPr>
              <a:t>Top  right bottom &amp; left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810000" y="0"/>
            <a:ext cx="7620000" cy="1143000"/>
          </a:xfrm>
        </p:spPr>
        <p:txBody>
          <a:bodyPr/>
          <a:lstStyle/>
          <a:p>
            <a:pPr lvl="0"/>
            <a:r>
              <a:rPr lang="en-US" sz="3600" dirty="0"/>
              <a:t>Border</a:t>
            </a:r>
          </a:p>
        </p:txBody>
      </p:sp>
      <p:sp>
        <p:nvSpPr>
          <p:cNvPr id="3" name="Content Placeholder 2"/>
          <p:cNvSpPr txBox="1">
            <a:spLocks noGrp="1"/>
          </p:cNvSpPr>
          <p:nvPr>
            <p:ph type="body" idx="4294967295"/>
          </p:nvPr>
        </p:nvSpPr>
        <p:spPr>
          <a:xfrm>
            <a:off x="1617663" y="1600200"/>
            <a:ext cx="7526337" cy="4478338"/>
          </a:xfrm>
        </p:spPr>
        <p:txBody>
          <a:bodyPr/>
          <a:lstStyle/>
          <a:p>
            <a:pPr lvl="0">
              <a:spcBef>
                <a:spcPts val="439"/>
              </a:spcBef>
              <a:buNone/>
            </a:pPr>
            <a:endParaRPr lang="en-US"/>
          </a:p>
          <a:p>
            <a:pPr lvl="0">
              <a:spcBef>
                <a:spcPts val="439"/>
              </a:spcBef>
              <a:buNone/>
            </a:pPr>
            <a:endParaRPr lang="en-US"/>
          </a:p>
          <a:p>
            <a:pPr lvl="0">
              <a:spcBef>
                <a:spcPts val="439"/>
              </a:spcBef>
              <a:buNone/>
            </a:pPr>
            <a:endParaRPr lang="en-US"/>
          </a:p>
          <a:p>
            <a:pPr lvl="0">
              <a:spcBef>
                <a:spcPts val="439"/>
              </a:spcBef>
              <a:buNone/>
            </a:pPr>
            <a:endParaRPr lang="en-US"/>
          </a:p>
        </p:txBody>
      </p:sp>
      <p:sp>
        <p:nvSpPr>
          <p:cNvPr id="4" name="TextBox 3"/>
          <p:cNvSpPr txBox="1"/>
          <p:nvPr/>
        </p:nvSpPr>
        <p:spPr>
          <a:xfrm>
            <a:off x="810000" y="1737359"/>
            <a:ext cx="8111262" cy="408870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The CSS border properties allow you to specify the style and color of an element's border.</a:t>
            </a:r>
          </a:p>
          <a:p>
            <a:pPr marL="0" marR="0" lvl="0" indent="0" rtl="0" hangingPunct="0">
              <a:lnSpc>
                <a:spcPct val="100000"/>
              </a:lnSpc>
              <a:spcBef>
                <a:spcPts val="0"/>
              </a:spcBef>
              <a:spcAft>
                <a:spcPts val="0"/>
              </a:spcAft>
              <a:buNone/>
              <a:tabLst/>
            </a:pP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Borders fall between the padding and margin and provide an outline around an element. Every border needs three values, a width, style, and color. Shorthand values fall in the order of width, style and color. Longhand, these three values can be broken up into the border-width, border-style, and border-color properties.</a:t>
            </a:r>
          </a:p>
          <a:p>
            <a:pPr marL="0" marR="0" lvl="0" indent="0" rtl="0" hangingPunct="0">
              <a:lnSpc>
                <a:spcPct val="100000"/>
              </a:lnSpc>
              <a:spcBef>
                <a:spcPts val="0"/>
              </a:spcBef>
              <a:spcAft>
                <a:spcPts val="0"/>
              </a:spcAft>
              <a:buNone/>
              <a:tabLst/>
            </a:pP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Most commonly you will see one sized, solid, single colored borders. Borders do however have the capability to come in numerous sizes, shapes, and colors.</a:t>
            </a: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26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26011" y="0"/>
            <a:ext cx="7620000" cy="1143000"/>
          </a:xfrm>
        </p:spPr>
        <p:txBody>
          <a:bodyPr/>
          <a:lstStyle/>
          <a:p>
            <a:pPr lvl="0"/>
            <a:r>
              <a:rPr lang="en-US" sz="3600" dirty="0"/>
              <a:t>Border Style</a:t>
            </a:r>
          </a:p>
        </p:txBody>
      </p:sp>
      <p:sp>
        <p:nvSpPr>
          <p:cNvPr id="3" name="Content Placeholder 2"/>
          <p:cNvSpPr txBox="1">
            <a:spLocks noGrp="1"/>
          </p:cNvSpPr>
          <p:nvPr>
            <p:ph type="body" idx="4294967295"/>
          </p:nvPr>
        </p:nvSpPr>
        <p:spPr>
          <a:xfrm>
            <a:off x="1617663" y="1600200"/>
            <a:ext cx="7526337" cy="4478338"/>
          </a:xfrm>
        </p:spPr>
        <p:txBody>
          <a:bodyPr/>
          <a:lstStyle/>
          <a:p>
            <a:pPr lvl="0">
              <a:spcBef>
                <a:spcPts val="439"/>
              </a:spcBef>
              <a:buNone/>
            </a:pPr>
            <a:endParaRPr lang="en-US"/>
          </a:p>
          <a:p>
            <a:pPr lvl="0">
              <a:spcBef>
                <a:spcPts val="439"/>
              </a:spcBef>
              <a:buNone/>
            </a:pPr>
            <a:endParaRPr lang="en-US"/>
          </a:p>
          <a:p>
            <a:pPr lvl="0">
              <a:spcBef>
                <a:spcPts val="439"/>
              </a:spcBef>
              <a:buNone/>
            </a:pPr>
            <a:endParaRPr lang="en-US"/>
          </a:p>
          <a:p>
            <a:pPr lvl="0">
              <a:spcBef>
                <a:spcPts val="439"/>
              </a:spcBef>
              <a:buNone/>
            </a:pPr>
            <a:endParaRPr lang="en-US"/>
          </a:p>
        </p:txBody>
      </p:sp>
      <p:sp>
        <p:nvSpPr>
          <p:cNvPr id="4" name="TextBox 3"/>
          <p:cNvSpPr txBox="1"/>
          <p:nvPr/>
        </p:nvSpPr>
        <p:spPr>
          <a:xfrm>
            <a:off x="810000" y="1645920"/>
            <a:ext cx="6606402" cy="372687"/>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The border-style property specifies what kind of border to display.</a:t>
            </a:r>
          </a:p>
        </p:txBody>
      </p:sp>
      <p:graphicFrame>
        <p:nvGraphicFramePr>
          <p:cNvPr id="5" name="Object 4"/>
          <p:cNvGraphicFramePr>
            <a:graphicFrameLocks noChangeAspect="1"/>
          </p:cNvGraphicFramePr>
          <p:nvPr/>
        </p:nvGraphicFramePr>
        <p:xfrm>
          <a:off x="2103120" y="2377439"/>
          <a:ext cx="4572000" cy="4019400"/>
        </p:xfrm>
        <a:graphic>
          <a:graphicData uri="http://schemas.openxmlformats.org/presentationml/2006/ole">
            <mc:AlternateContent xmlns:mc="http://schemas.openxmlformats.org/markup-compatibility/2006">
              <mc:Choice xmlns:v="urn:schemas-microsoft-com:vml" Requires="v">
                <p:oleObj spid="_x0000_s2363" r:id="rId4" imgW="2578395" imgH="2267141" progId="">
                  <p:embed/>
                </p:oleObj>
              </mc:Choice>
              <mc:Fallback>
                <p:oleObj r:id="rId4" imgW="2578395" imgH="2267141" progId="">
                  <p:embed/>
                  <p:pic>
                    <p:nvPicPr>
                      <p:cNvPr id="0" name="Picture 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3120" y="2377439"/>
                        <a:ext cx="4572000" cy="401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Definition of Web Design">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868056" y="0"/>
            <a:ext cx="7620000" cy="1143000"/>
          </a:xfrm>
        </p:spPr>
        <p:txBody>
          <a:bodyPr/>
          <a:lstStyle/>
          <a:p>
            <a:pPr lvl="0"/>
            <a:r>
              <a:rPr lang="en-US" sz="4800" dirty="0"/>
              <a:t>Definition of CSS</a:t>
            </a:r>
          </a:p>
        </p:txBody>
      </p:sp>
      <p:sp>
        <p:nvSpPr>
          <p:cNvPr id="3" name="Rectangle 4"/>
          <p:cNvSpPr/>
          <p:nvPr/>
        </p:nvSpPr>
        <p:spPr>
          <a:xfrm>
            <a:off x="868056" y="1637640"/>
            <a:ext cx="7855920" cy="513155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457200" marR="0" lvl="0" indent="-457200" algn="l" rtl="0" hangingPunct="1">
              <a:lnSpc>
                <a:spcPct val="100000"/>
              </a:lnSpc>
              <a:spcBef>
                <a:spcPts val="0"/>
              </a:spcBef>
              <a:spcAft>
                <a:spcPts val="0"/>
              </a:spcAft>
              <a:buSzPct val="45000"/>
              <a:buFont typeface="Arial" panose="020B0604020202020204" pitchFamily="34" charset="0"/>
              <a:buChar char="•"/>
              <a:tabLst/>
            </a:pPr>
            <a:r>
              <a:rPr lang="en-US" sz="2800" b="0" i="0" u="none" strike="noStrike" kern="1200" spc="0" dirty="0">
                <a:ln>
                  <a:noFill/>
                </a:ln>
                <a:solidFill>
                  <a:srgbClr val="000000"/>
                </a:solidFill>
                <a:latin typeface="Calibri" pitchFamily="18"/>
                <a:ea typeface="Microsoft YaHei" pitchFamily="2"/>
                <a:cs typeface="Mangal" pitchFamily="2"/>
              </a:rPr>
              <a:t>CSS stands for </a:t>
            </a:r>
            <a:r>
              <a:rPr lang="en-US" sz="2800" b="1" i="0" u="none" strike="noStrike" kern="1200" spc="0" dirty="0">
                <a:ln>
                  <a:noFill/>
                </a:ln>
                <a:solidFill>
                  <a:srgbClr val="000000"/>
                </a:solidFill>
                <a:latin typeface="Calibri" pitchFamily="18"/>
                <a:ea typeface="Microsoft YaHei" pitchFamily="2"/>
                <a:cs typeface="Mangal" pitchFamily="2"/>
              </a:rPr>
              <a:t>Cascading Style Sheets</a:t>
            </a:r>
          </a:p>
          <a:p>
            <a:pPr marL="457200" marR="0" lvl="0" indent="-457200" algn="l" rtl="0" hangingPunct="1">
              <a:lnSpc>
                <a:spcPct val="100000"/>
              </a:lnSpc>
              <a:spcBef>
                <a:spcPts val="0"/>
              </a:spcBef>
              <a:spcAft>
                <a:spcPts val="0"/>
              </a:spcAft>
              <a:buSzPct val="45000"/>
              <a:buFont typeface="Arial" panose="020B0604020202020204" pitchFamily="34" charset="0"/>
              <a:buChar char="•"/>
              <a:tabLst/>
            </a:pPr>
            <a:r>
              <a:rPr lang="en-US" sz="2800" b="0" i="0" u="none" strike="noStrike" kern="1200" spc="0" dirty="0">
                <a:ln>
                  <a:noFill/>
                </a:ln>
                <a:solidFill>
                  <a:srgbClr val="000000"/>
                </a:solidFill>
                <a:latin typeface="Calibri" pitchFamily="18"/>
                <a:ea typeface="Microsoft YaHei" pitchFamily="2"/>
                <a:cs typeface="Mangal" pitchFamily="2"/>
              </a:rPr>
              <a:t>Styles - define </a:t>
            </a:r>
            <a:r>
              <a:rPr lang="en-US" sz="2800" b="1" i="0" u="none" strike="noStrike" kern="1200" spc="0" dirty="0">
                <a:ln>
                  <a:noFill/>
                </a:ln>
                <a:solidFill>
                  <a:srgbClr val="000000"/>
                </a:solidFill>
                <a:latin typeface="Calibri" pitchFamily="18"/>
                <a:ea typeface="Microsoft YaHei" pitchFamily="2"/>
                <a:cs typeface="Mangal" pitchFamily="2"/>
              </a:rPr>
              <a:t>how to display</a:t>
            </a:r>
            <a:r>
              <a:rPr lang="en-US" sz="2800" b="0" i="0" u="none" strike="noStrike" kern="1200" spc="0" dirty="0">
                <a:ln>
                  <a:noFill/>
                </a:ln>
                <a:solidFill>
                  <a:srgbClr val="000000"/>
                </a:solidFill>
                <a:latin typeface="Calibri" pitchFamily="18"/>
                <a:ea typeface="Microsoft YaHei" pitchFamily="2"/>
                <a:cs typeface="Mangal" pitchFamily="2"/>
              </a:rPr>
              <a:t> HTML elements</a:t>
            </a:r>
          </a:p>
          <a:p>
            <a:pPr marL="457200" marR="0" lvl="0" indent="-457200" algn="l" rtl="0" hangingPunct="1">
              <a:lnSpc>
                <a:spcPct val="100000"/>
              </a:lnSpc>
              <a:spcBef>
                <a:spcPts val="0"/>
              </a:spcBef>
              <a:spcAft>
                <a:spcPts val="0"/>
              </a:spcAft>
              <a:buSzPct val="45000"/>
              <a:buFont typeface="Arial" panose="020B0604020202020204" pitchFamily="34" charset="0"/>
              <a:buChar char="•"/>
              <a:tabLst/>
            </a:pPr>
            <a:r>
              <a:rPr lang="en-US" sz="2800" b="0" i="0" u="none" strike="noStrike" kern="1200" spc="0" dirty="0">
                <a:ln>
                  <a:noFill/>
                </a:ln>
                <a:solidFill>
                  <a:srgbClr val="000000"/>
                </a:solidFill>
                <a:latin typeface="Calibri" pitchFamily="18"/>
                <a:ea typeface="Microsoft YaHei" pitchFamily="2"/>
                <a:cs typeface="Mangal" pitchFamily="2"/>
              </a:rPr>
              <a:t>Styles are normally stored in </a:t>
            </a:r>
            <a:r>
              <a:rPr lang="en-US" sz="2800" b="1" i="0" u="none" strike="noStrike" kern="1200" spc="0" dirty="0">
                <a:ln>
                  <a:noFill/>
                </a:ln>
                <a:solidFill>
                  <a:srgbClr val="000000"/>
                </a:solidFill>
                <a:latin typeface="Calibri" pitchFamily="18"/>
                <a:ea typeface="Microsoft YaHei" pitchFamily="2"/>
                <a:cs typeface="Mangal" pitchFamily="2"/>
              </a:rPr>
              <a:t>Style Sheets</a:t>
            </a:r>
          </a:p>
          <a:p>
            <a:pPr marL="0" marR="0" lvl="0" indent="0" algn="l" rtl="0" hangingPunct="1">
              <a:lnSpc>
                <a:spcPct val="100000"/>
              </a:lnSpc>
              <a:spcBef>
                <a:spcPts val="0"/>
              </a:spcBef>
              <a:spcAft>
                <a:spcPts val="0"/>
              </a:spcAft>
              <a:buNone/>
              <a:tabLst/>
            </a:pPr>
            <a:endParaRPr lang="en-US" sz="2800" b="0" i="0" u="none" strike="noStrike" kern="1200" spc="0" dirty="0">
              <a:ln>
                <a:noFill/>
              </a:ln>
              <a:solidFill>
                <a:srgbClr val="000000"/>
              </a:solidFill>
              <a:latin typeface="Calibri" pitchFamily="18"/>
              <a:ea typeface="Microsoft YaHei" pitchFamily="2"/>
              <a:cs typeface="Mangal" pitchFamily="2"/>
            </a:endParaRPr>
          </a:p>
          <a:p>
            <a:pPr marL="0" marR="0" lvl="0" indent="0" algn="l" rtl="0" hangingPunct="1">
              <a:lnSpc>
                <a:spcPct val="100000"/>
              </a:lnSpc>
              <a:spcBef>
                <a:spcPts val="0"/>
              </a:spcBef>
              <a:spcAft>
                <a:spcPts val="0"/>
              </a:spcAft>
              <a:buNone/>
              <a:tabLst/>
            </a:pPr>
            <a:r>
              <a:rPr lang="en-US" sz="2200" b="1" i="0" u="none" strike="noStrike" kern="1200" spc="0" dirty="0">
                <a:ln>
                  <a:noFill/>
                </a:ln>
                <a:solidFill>
                  <a:srgbClr val="000000"/>
                </a:solidFill>
                <a:latin typeface="Calibri" pitchFamily="18"/>
                <a:ea typeface="Microsoft YaHei" pitchFamily="2"/>
                <a:cs typeface="Mangal" pitchFamily="2"/>
              </a:rPr>
              <a:t>Definition:</a:t>
            </a:r>
          </a:p>
          <a:p>
            <a:pPr marL="0" marR="0" lvl="0" indent="0" algn="l" rtl="0" hangingPunct="1">
              <a:lnSpc>
                <a:spcPct val="100000"/>
              </a:lnSpc>
              <a:spcBef>
                <a:spcPts val="0"/>
              </a:spcBef>
              <a:spcAft>
                <a:spcPts val="0"/>
              </a:spcAft>
              <a:buNone/>
              <a:tabLst/>
            </a:pPr>
            <a:r>
              <a:rPr lang="en-US" sz="2200" b="0" i="0" u="none" strike="noStrike" kern="1200" spc="0" dirty="0">
                <a:ln>
                  <a:noFill/>
                </a:ln>
                <a:solidFill>
                  <a:srgbClr val="000000"/>
                </a:solidFill>
                <a:latin typeface="Calibri" pitchFamily="18"/>
                <a:ea typeface="Microsoft YaHei" pitchFamily="2"/>
                <a:cs typeface="Mangal" pitchFamily="2"/>
              </a:rPr>
              <a:t>Cascading Style Sheets (CSS) – is a style sheet language used for describing the look and formatting of a document written in a markup language. You write CSS rules in elements, and modify properties of those elements such as</a:t>
            </a:r>
            <a:r>
              <a:rPr lang="en-US" sz="2200" b="0" i="0" u="none" strike="noStrike" kern="1200" spc="0" dirty="0">
                <a:ln>
                  <a:noFill/>
                </a:ln>
                <a:solidFill>
                  <a:srgbClr val="FF420E"/>
                </a:solidFill>
                <a:latin typeface="Calibri" pitchFamily="18"/>
                <a:ea typeface="Microsoft YaHei" pitchFamily="2"/>
                <a:cs typeface="Mangal" pitchFamily="2"/>
              </a:rPr>
              <a:t> </a:t>
            </a:r>
            <a:r>
              <a:rPr lang="en-US" sz="2200" b="1" i="0" u="none" strike="noStrike" kern="1200" spc="0" dirty="0">
                <a:ln>
                  <a:noFill/>
                </a:ln>
                <a:solidFill>
                  <a:srgbClr val="FF420E"/>
                </a:solidFill>
                <a:latin typeface="Calibri" pitchFamily="18"/>
                <a:ea typeface="Microsoft YaHei" pitchFamily="2"/>
                <a:cs typeface="Mangal" pitchFamily="2"/>
              </a:rPr>
              <a:t>color</a:t>
            </a:r>
            <a:r>
              <a:rPr lang="en-US" sz="2200" b="0" i="0" u="none" strike="noStrike" kern="1200" spc="0" dirty="0">
                <a:ln>
                  <a:noFill/>
                </a:ln>
                <a:solidFill>
                  <a:srgbClr val="000000"/>
                </a:solidFill>
                <a:latin typeface="Calibri" pitchFamily="18"/>
                <a:ea typeface="Microsoft YaHei" pitchFamily="2"/>
                <a:cs typeface="Mangal" pitchFamily="2"/>
              </a:rPr>
              <a:t>, background color, width, border, </a:t>
            </a:r>
            <a:r>
              <a:rPr lang="en-US" sz="2200" b="1" i="1" u="none" strike="noStrike" kern="1200" spc="0" dirty="0">
                <a:ln>
                  <a:noFill/>
                </a:ln>
                <a:solidFill>
                  <a:srgbClr val="000000"/>
                </a:solidFill>
                <a:latin typeface="Calibri" pitchFamily="18"/>
                <a:ea typeface="Microsoft YaHei" pitchFamily="2"/>
                <a:cs typeface="Mangal" pitchFamily="2"/>
              </a:rPr>
              <a:t>font</a:t>
            </a:r>
            <a:r>
              <a:rPr lang="en-US" sz="2200" b="0" i="0" u="none" strike="noStrike" kern="1200" spc="0" dirty="0">
                <a:ln>
                  <a:noFill/>
                </a:ln>
                <a:solidFill>
                  <a:srgbClr val="000000"/>
                </a:solidFill>
                <a:latin typeface="Calibri" pitchFamily="18"/>
                <a:ea typeface="Microsoft YaHei" pitchFamily="2"/>
                <a:cs typeface="Mangal" pitchFamily="2"/>
              </a:rPr>
              <a:t> etc.</a:t>
            </a:r>
          </a:p>
          <a:p>
            <a:pPr marL="0" marR="0" lvl="0" indent="0" algn="l" rtl="0" hangingPunct="1">
              <a:lnSpc>
                <a:spcPct val="100000"/>
              </a:lnSpc>
              <a:spcBef>
                <a:spcPts val="0"/>
              </a:spcBef>
              <a:spcAft>
                <a:spcPts val="0"/>
              </a:spcAft>
              <a:buNone/>
              <a:tabLst/>
            </a:pPr>
            <a:r>
              <a:rPr lang="en-US" sz="2200" b="0" i="0" u="none" strike="noStrike" kern="1200" spc="0" dirty="0">
                <a:ln>
                  <a:noFill/>
                </a:ln>
                <a:solidFill>
                  <a:srgbClr val="000000"/>
                </a:solidFill>
                <a:latin typeface="Calibri" pitchFamily="18"/>
                <a:ea typeface="Microsoft YaHei" pitchFamily="2"/>
                <a:cs typeface="Mangal" pitchFamily="2"/>
              </a:rPr>
              <a:t> </a:t>
            </a:r>
          </a:p>
          <a:p>
            <a:pPr marL="0" marR="0" lvl="0" indent="0" algn="l" rtl="0" hangingPunct="1">
              <a:lnSpc>
                <a:spcPct val="100000"/>
              </a:lnSpc>
              <a:spcBef>
                <a:spcPts val="0"/>
              </a:spcBef>
              <a:spcAft>
                <a:spcPts val="0"/>
              </a:spcAft>
              <a:buNone/>
              <a:tabLst/>
            </a:pPr>
            <a:endParaRPr lang="en-US" sz="2800" b="0" i="0" u="none" strike="noStrike" kern="1200" spc="0" dirty="0">
              <a:ln>
                <a:noFill/>
              </a:ln>
              <a:solidFill>
                <a:srgbClr val="000000"/>
              </a:solidFill>
              <a:latin typeface="Calibri" pitchFamily="18"/>
              <a:ea typeface="Microsoft YaHei" pitchFamily="2"/>
              <a:cs typeface="Mangal" pitchFamily="2"/>
            </a:endParaRPr>
          </a:p>
          <a:p>
            <a:pPr marL="0" marR="0" lvl="0" indent="0" algn="l" rtl="0" hangingPunct="1">
              <a:lnSpc>
                <a:spcPct val="100000"/>
              </a:lnSpc>
              <a:spcBef>
                <a:spcPts val="0"/>
              </a:spcBef>
              <a:spcAft>
                <a:spcPts val="0"/>
              </a:spcAft>
              <a:buNone/>
              <a:tabLst/>
            </a:pPr>
            <a:endParaRPr lang="en-US" sz="2800" b="0" i="0" u="none" strike="noStrike" kern="1200" spc="0" dirty="0">
              <a:ln>
                <a:noFill/>
              </a:ln>
              <a:solidFill>
                <a:srgbClr val="000000"/>
              </a:solidFill>
              <a:latin typeface="Calibri" pitchFamily="18"/>
              <a:ea typeface="Microsoft YaHei" pitchFamily="2"/>
              <a:cs typeface="Mangal" pitchFamily="2"/>
            </a:endParaRPr>
          </a:p>
        </p:txBody>
      </p:sp>
      <p:sp>
        <p:nvSpPr>
          <p:cNvPr id="4" name="Freeform 3"/>
          <p:cNvSpPr/>
          <p:nvPr/>
        </p:nvSpPr>
        <p:spPr>
          <a:xfrm rot="1491600">
            <a:off x="4418517" y="6089798"/>
            <a:ext cx="1173960" cy="764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CCCFF">
              <a:alpha val="69000"/>
            </a:srgbClr>
          </a:solidFill>
          <a:ln>
            <a:noFill/>
            <a:prstDash val="solid"/>
          </a:ln>
        </p:spPr>
        <p:txBody>
          <a:bodyPr vert="horz" wrap="none" lIns="90000" tIns="46800" rIns="90000" bIns="46800" anchor="t" anchorCtr="0" compatLnSpc="0">
            <a:spAutoFit/>
          </a:bodyPr>
          <a:lstStyle/>
          <a:p>
            <a:pPr marL="0" marR="0" lvl="0" indent="0" algn="ctr" rtl="0" hangingPunct="1">
              <a:lnSpc>
                <a:spcPct val="100000"/>
              </a:lnSpc>
              <a:spcBef>
                <a:spcPts val="0"/>
              </a:spcBef>
              <a:spcAft>
                <a:spcPts val="0"/>
              </a:spcAft>
              <a:buNone/>
              <a:tabLst/>
            </a:pPr>
            <a:r>
              <a:rPr lang="en-US" sz="4400" b="0" i="0" u="none" strike="noStrike" kern="1200" dirty="0">
                <a:ln>
                  <a:noFill/>
                </a:ln>
                <a:solidFill>
                  <a:srgbClr val="FF3333"/>
                </a:solidFill>
                <a:latin typeface="Arial" pitchFamily="18"/>
                <a:ea typeface="Microsoft YaHei" pitchFamily="2"/>
                <a:cs typeface="Mangal" pitchFamily="2"/>
              </a:rPr>
              <a:t>out</a:t>
            </a:r>
          </a:p>
        </p:txBody>
      </p:sp>
      <p:sp>
        <p:nvSpPr>
          <p:cNvPr id="5" name="Freeform 4"/>
          <p:cNvSpPr/>
          <p:nvPr/>
        </p:nvSpPr>
        <p:spPr>
          <a:xfrm rot="1491600">
            <a:off x="3778663" y="6085245"/>
            <a:ext cx="897119" cy="764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00">
              <a:alpha val="59000"/>
            </a:srgbClr>
          </a:solidFill>
          <a:ln>
            <a:noFill/>
            <a:prstDash val="solid"/>
          </a:ln>
        </p:spPr>
        <p:txBody>
          <a:bodyPr vert="horz" wrap="none" lIns="90000" tIns="46800" rIns="90000" bIns="46800" anchor="t" anchorCtr="0" compatLnSpc="0">
            <a:spAutoFit/>
          </a:bodyPr>
          <a:lstStyle/>
          <a:p>
            <a:pPr marL="0" marR="0" lvl="0" indent="0" algn="ctr" rtl="0" hangingPunct="1">
              <a:lnSpc>
                <a:spcPct val="100000"/>
              </a:lnSpc>
              <a:spcBef>
                <a:spcPts val="0"/>
              </a:spcBef>
              <a:spcAft>
                <a:spcPts val="0"/>
              </a:spcAft>
              <a:buNone/>
              <a:tabLst/>
            </a:pPr>
            <a:r>
              <a:rPr lang="en-US" sz="4400" b="0" i="0" u="none" strike="noStrike" kern="1200" dirty="0">
                <a:ln>
                  <a:noFill/>
                </a:ln>
                <a:solidFill>
                  <a:srgbClr val="2300DC"/>
                </a:solidFill>
                <a:latin typeface="Arial" pitchFamily="18"/>
                <a:ea typeface="Microsoft YaHei" pitchFamily="2"/>
                <a:cs typeface="Mangal" pitchFamily="2"/>
              </a:rPr>
              <a:t>lay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43428" y="0"/>
            <a:ext cx="7620000" cy="1143000"/>
          </a:xfrm>
        </p:spPr>
        <p:txBody>
          <a:bodyPr/>
          <a:lstStyle/>
          <a:p>
            <a:pPr lvl="0"/>
            <a:r>
              <a:rPr lang="en-US" sz="3600" dirty="0"/>
              <a:t>Border Width</a:t>
            </a:r>
          </a:p>
        </p:txBody>
      </p:sp>
      <p:sp>
        <p:nvSpPr>
          <p:cNvPr id="3" name="Content Placeholder 2"/>
          <p:cNvSpPr txBox="1">
            <a:spLocks noGrp="1"/>
          </p:cNvSpPr>
          <p:nvPr>
            <p:ph type="body" idx="4294967295"/>
          </p:nvPr>
        </p:nvSpPr>
        <p:spPr>
          <a:xfrm>
            <a:off x="1617663" y="1600200"/>
            <a:ext cx="7526337" cy="4478338"/>
          </a:xfrm>
        </p:spPr>
        <p:txBody>
          <a:bodyPr/>
          <a:lstStyle/>
          <a:p>
            <a:pPr lvl="0">
              <a:spcBef>
                <a:spcPts val="439"/>
              </a:spcBef>
              <a:buNone/>
            </a:pPr>
            <a:endParaRPr lang="en-US"/>
          </a:p>
          <a:p>
            <a:pPr lvl="0">
              <a:spcBef>
                <a:spcPts val="439"/>
              </a:spcBef>
              <a:buNone/>
            </a:pPr>
            <a:endParaRPr lang="en-US"/>
          </a:p>
          <a:p>
            <a:pPr lvl="0">
              <a:spcBef>
                <a:spcPts val="439"/>
              </a:spcBef>
              <a:buNone/>
            </a:pPr>
            <a:endParaRPr lang="en-US"/>
          </a:p>
          <a:p>
            <a:pPr lvl="0">
              <a:spcBef>
                <a:spcPts val="439"/>
              </a:spcBef>
              <a:buNone/>
            </a:pPr>
            <a:endParaRPr lang="en-US"/>
          </a:p>
        </p:txBody>
      </p:sp>
      <p:sp>
        <p:nvSpPr>
          <p:cNvPr id="4" name="TextBox 3"/>
          <p:cNvSpPr txBox="1"/>
          <p:nvPr/>
        </p:nvSpPr>
        <p:spPr>
          <a:xfrm>
            <a:off x="809999" y="1737359"/>
            <a:ext cx="8142089" cy="2328992"/>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The border-width property is used to set the width of the border.</a:t>
            </a:r>
          </a:p>
          <a:p>
            <a:pPr marL="0" marR="0" lvl="0" indent="0" rtl="0" hangingPunct="0">
              <a:lnSpc>
                <a:spcPct val="100000"/>
              </a:lnSpc>
              <a:spcBef>
                <a:spcPts val="0"/>
              </a:spcBef>
              <a:spcAft>
                <a:spcPts val="0"/>
              </a:spcAft>
              <a:buNone/>
              <a:tabLst/>
            </a:pP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The width is set in pixels, or by using one of the three pre-defined values: thin, medium, or thick.</a:t>
            </a:r>
          </a:p>
          <a:p>
            <a:pPr marL="0" marR="0" lvl="0" indent="0" rtl="0" hangingPunct="0">
              <a:lnSpc>
                <a:spcPct val="100000"/>
              </a:lnSpc>
              <a:spcBef>
                <a:spcPts val="0"/>
              </a:spcBef>
              <a:spcAft>
                <a:spcPts val="0"/>
              </a:spcAft>
              <a:buNone/>
              <a:tabLst/>
            </a:pP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 The "border-width" property does not work if it is used alone. Use the "border-style" property to set the borders first.</a:t>
            </a: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001880" y="59039"/>
            <a:ext cx="7620000" cy="1143000"/>
          </a:xfrm>
        </p:spPr>
        <p:txBody>
          <a:bodyPr/>
          <a:lstStyle/>
          <a:p>
            <a:pPr lvl="0"/>
            <a:r>
              <a:rPr lang="en-US" sz="3600" dirty="0"/>
              <a:t>Border Width</a:t>
            </a:r>
          </a:p>
        </p:txBody>
      </p:sp>
      <p:sp>
        <p:nvSpPr>
          <p:cNvPr id="3" name="Content Placeholder 2"/>
          <p:cNvSpPr txBox="1">
            <a:spLocks noGrp="1"/>
          </p:cNvSpPr>
          <p:nvPr>
            <p:ph type="body" idx="4294967295"/>
          </p:nvPr>
        </p:nvSpPr>
        <p:spPr>
          <a:xfrm>
            <a:off x="1617663" y="1600200"/>
            <a:ext cx="7526337" cy="4478338"/>
          </a:xfrm>
        </p:spPr>
        <p:txBody>
          <a:bodyPr/>
          <a:lstStyle/>
          <a:p>
            <a:pPr lvl="0">
              <a:spcBef>
                <a:spcPts val="439"/>
              </a:spcBef>
              <a:buNone/>
            </a:pPr>
            <a:endParaRPr lang="en-US"/>
          </a:p>
          <a:p>
            <a:pPr lvl="0">
              <a:spcBef>
                <a:spcPts val="439"/>
              </a:spcBef>
              <a:buNone/>
            </a:pPr>
            <a:endParaRPr lang="en-US"/>
          </a:p>
          <a:p>
            <a:pPr lvl="0">
              <a:spcBef>
                <a:spcPts val="439"/>
              </a:spcBef>
              <a:buNone/>
            </a:pPr>
            <a:endParaRPr lang="en-US"/>
          </a:p>
          <a:p>
            <a:pPr lvl="0">
              <a:spcBef>
                <a:spcPts val="439"/>
              </a:spcBef>
              <a:buNone/>
            </a:pPr>
            <a:endParaRPr lang="en-US"/>
          </a:p>
        </p:txBody>
      </p:sp>
      <p:sp>
        <p:nvSpPr>
          <p:cNvPr id="4" name="TextBox 3"/>
          <p:cNvSpPr txBox="1"/>
          <p:nvPr/>
        </p:nvSpPr>
        <p:spPr>
          <a:xfrm>
            <a:off x="810000" y="1737359"/>
            <a:ext cx="7511040" cy="60300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5" name="TextBox 4"/>
          <p:cNvSpPr txBox="1"/>
          <p:nvPr/>
        </p:nvSpPr>
        <p:spPr>
          <a:xfrm>
            <a:off x="1001880" y="2240130"/>
            <a:ext cx="2381399" cy="393552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a:t>
            </a:r>
            <a:r>
              <a:rPr lang="en-US" sz="1800" b="0" i="0" u="none" strike="noStrike" kern="1200" dirty="0" smtClean="0">
                <a:ln>
                  <a:noFill/>
                </a:ln>
                <a:latin typeface="Candara" panose="020E0502030303020204" pitchFamily="34" charset="0"/>
                <a:ea typeface="Microsoft YaHei" pitchFamily="2"/>
                <a:cs typeface="Mangal" pitchFamily="2"/>
              </a:rPr>
              <a:t>one-box{</a:t>
            </a: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smtClean="0">
                <a:ln>
                  <a:noFill/>
                </a:ln>
                <a:latin typeface="Candara" panose="020E0502030303020204" pitchFamily="34" charset="0"/>
                <a:ea typeface="Microsoft YaHei" pitchFamily="2"/>
                <a:cs typeface="Mangal" pitchFamily="2"/>
              </a:rPr>
              <a:t>  </a:t>
            </a:r>
            <a:r>
              <a:rPr lang="en-US" sz="1800" b="0" i="0" u="none" strike="noStrike" kern="1200" dirty="0" err="1" smtClean="0">
                <a:ln>
                  <a:noFill/>
                </a:ln>
                <a:latin typeface="Candara" panose="020E0502030303020204" pitchFamily="34" charset="0"/>
                <a:ea typeface="Microsoft YaHei" pitchFamily="2"/>
                <a:cs typeface="Mangal" pitchFamily="2"/>
              </a:rPr>
              <a:t>border-style:solid</a:t>
            </a:r>
            <a:r>
              <a:rPr lang="en-US" sz="1800" b="0" i="0" u="none" strike="noStrike" kern="1200" dirty="0">
                <a:ln>
                  <a:noFill/>
                </a:ln>
                <a:latin typeface="Candara" panose="020E0502030303020204" pitchFamily="34" charset="0"/>
                <a:ea typeface="Microsoft YaHei" pitchFamily="2"/>
                <a:cs typeface="Mangal" pitchFamily="2"/>
              </a:rPr>
              <a:t>;</a:t>
            </a:r>
          </a:p>
          <a:p>
            <a:pPr marL="0" marR="0" lvl="0" indent="0" rtl="0" hangingPunct="0">
              <a:lnSpc>
                <a:spcPct val="100000"/>
              </a:lnSpc>
              <a:spcBef>
                <a:spcPts val="0"/>
              </a:spcBef>
              <a:spcAft>
                <a:spcPts val="0"/>
              </a:spcAft>
              <a:buNone/>
              <a:tabLst/>
            </a:pPr>
            <a:r>
              <a:rPr lang="en-US" sz="1800" b="0" i="0" u="none" strike="noStrike" kern="1200" dirty="0" smtClean="0">
                <a:ln>
                  <a:noFill/>
                </a:ln>
                <a:latin typeface="Candara" panose="020E0502030303020204" pitchFamily="34" charset="0"/>
                <a:ea typeface="Microsoft YaHei" pitchFamily="2"/>
                <a:cs typeface="Mangal" pitchFamily="2"/>
              </a:rPr>
              <a:t>  border-width:5px</a:t>
            </a:r>
            <a:r>
              <a:rPr lang="en-US" sz="1800" b="0" i="0" u="none" strike="noStrike" kern="1200" dirty="0">
                <a:ln>
                  <a:noFill/>
                </a:ln>
                <a:latin typeface="Candara" panose="020E0502030303020204" pitchFamily="34" charset="0"/>
                <a:ea typeface="Microsoft YaHei" pitchFamily="2"/>
                <a:cs typeface="Mangal" pitchFamily="2"/>
              </a:rPr>
              <a:t>;</a:t>
            </a:r>
          </a:p>
          <a:p>
            <a:pPr marL="0" marR="0" lvl="0" indent="0" rtl="0" hangingPunct="0">
              <a:lnSpc>
                <a:spcPct val="100000"/>
              </a:lnSpc>
              <a:spcBef>
                <a:spcPts val="0"/>
              </a:spcBef>
              <a:spcAft>
                <a:spcPts val="0"/>
              </a:spcAft>
              <a:buNone/>
              <a:tabLst/>
            </a:pPr>
            <a:r>
              <a:rPr lang="en-US" sz="1800" b="0" i="0" u="none" strike="noStrike" kern="1200" dirty="0" smtClean="0">
                <a:ln>
                  <a:noFill/>
                </a:ln>
                <a:latin typeface="Candara" panose="020E0502030303020204" pitchFamily="34" charset="0"/>
                <a:ea typeface="Microsoft YaHei" pitchFamily="2"/>
                <a:cs typeface="Mangal" pitchFamily="2"/>
              </a:rPr>
              <a:t>}</a:t>
            </a:r>
          </a:p>
          <a:p>
            <a:pPr marL="0" marR="0" lvl="0" indent="0" rtl="0" hangingPunct="0">
              <a:lnSpc>
                <a:spcPct val="100000"/>
              </a:lnSpc>
              <a:spcBef>
                <a:spcPts val="0"/>
              </a:spcBef>
              <a:spcAft>
                <a:spcPts val="0"/>
              </a:spcAft>
              <a:buNone/>
              <a:tabLst/>
            </a:pP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a:t>
            </a:r>
            <a:r>
              <a:rPr lang="en-US" sz="1800" b="0" i="0" u="none" strike="noStrike" kern="1200" dirty="0" smtClean="0">
                <a:ln>
                  <a:noFill/>
                </a:ln>
                <a:latin typeface="Candara" panose="020E0502030303020204" pitchFamily="34" charset="0"/>
                <a:ea typeface="Microsoft YaHei" pitchFamily="2"/>
                <a:cs typeface="Mangal" pitchFamily="2"/>
              </a:rPr>
              <a:t>two-box{</a:t>
            </a: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smtClean="0">
                <a:ln>
                  <a:noFill/>
                </a:ln>
                <a:latin typeface="Candara" panose="020E0502030303020204" pitchFamily="34" charset="0"/>
                <a:ea typeface="Microsoft YaHei" pitchFamily="2"/>
                <a:cs typeface="Mangal" pitchFamily="2"/>
              </a:rPr>
              <a:t>  </a:t>
            </a:r>
            <a:r>
              <a:rPr lang="en-US" sz="1800" b="0" i="0" u="none" strike="noStrike" kern="1200" dirty="0" err="1" smtClean="0">
                <a:ln>
                  <a:noFill/>
                </a:ln>
                <a:latin typeface="Candara" panose="020E0502030303020204" pitchFamily="34" charset="0"/>
                <a:ea typeface="Microsoft YaHei" pitchFamily="2"/>
                <a:cs typeface="Mangal" pitchFamily="2"/>
              </a:rPr>
              <a:t>border-style:solid</a:t>
            </a:r>
            <a:r>
              <a:rPr lang="en-US" sz="1800" b="0" i="0" u="none" strike="noStrike" kern="1200" dirty="0">
                <a:ln>
                  <a:noFill/>
                </a:ln>
                <a:latin typeface="Candara" panose="020E0502030303020204" pitchFamily="34" charset="0"/>
                <a:ea typeface="Microsoft YaHei" pitchFamily="2"/>
                <a:cs typeface="Mangal" pitchFamily="2"/>
              </a:rPr>
              <a:t>;</a:t>
            </a:r>
          </a:p>
          <a:p>
            <a:pPr marL="0" marR="0" lvl="0" indent="0" rtl="0" hangingPunct="0">
              <a:lnSpc>
                <a:spcPct val="100000"/>
              </a:lnSpc>
              <a:spcBef>
                <a:spcPts val="0"/>
              </a:spcBef>
              <a:spcAft>
                <a:spcPts val="0"/>
              </a:spcAft>
              <a:buNone/>
              <a:tabLst/>
            </a:pPr>
            <a:r>
              <a:rPr lang="en-US" sz="1800" b="0" i="0" u="none" strike="noStrike" kern="1200" dirty="0" smtClean="0">
                <a:ln>
                  <a:noFill/>
                </a:ln>
                <a:latin typeface="Candara" panose="020E0502030303020204" pitchFamily="34" charset="0"/>
                <a:ea typeface="Microsoft YaHei" pitchFamily="2"/>
                <a:cs typeface="Mangal" pitchFamily="2"/>
              </a:rPr>
              <a:t>  </a:t>
            </a:r>
            <a:r>
              <a:rPr lang="en-US" sz="1800" b="0" i="0" u="none" strike="noStrike" kern="1200" dirty="0" err="1" smtClean="0">
                <a:ln>
                  <a:noFill/>
                </a:ln>
                <a:latin typeface="Candara" panose="020E0502030303020204" pitchFamily="34" charset="0"/>
                <a:ea typeface="Microsoft YaHei" pitchFamily="2"/>
                <a:cs typeface="Mangal" pitchFamily="2"/>
              </a:rPr>
              <a:t>border-width:medium</a:t>
            </a:r>
            <a:r>
              <a:rPr lang="en-US" sz="1800" b="0" i="0" u="none" strike="noStrike" kern="1200" dirty="0">
                <a:ln>
                  <a:noFill/>
                </a:ln>
                <a:latin typeface="Candara" panose="020E0502030303020204" pitchFamily="34" charset="0"/>
                <a:ea typeface="Microsoft YaHei" pitchFamily="2"/>
                <a:cs typeface="Mangal" pitchFamily="2"/>
              </a:rPr>
              <a:t>;</a:t>
            </a:r>
          </a:p>
          <a:p>
            <a:pPr marL="0" marR="0" lvl="0" indent="0" rtl="0" hangingPunct="0">
              <a:lnSpc>
                <a:spcPct val="100000"/>
              </a:lnSpc>
              <a:spcBef>
                <a:spcPts val="0"/>
              </a:spcBef>
              <a:spcAft>
                <a:spcPts val="0"/>
              </a:spcAft>
              <a:buNone/>
              <a:tabLst/>
            </a:pPr>
            <a:r>
              <a:rPr lang="en-US" sz="1800" b="0" i="0" u="none" strike="noStrike" kern="1200" dirty="0" smtClean="0">
                <a:ln>
                  <a:noFill/>
                </a:ln>
                <a:latin typeface="Candara" panose="020E0502030303020204" pitchFamily="34" charset="0"/>
                <a:ea typeface="Microsoft YaHei" pitchFamily="2"/>
                <a:cs typeface="Mangal" pitchFamily="2"/>
              </a:rPr>
              <a:t>}</a:t>
            </a:r>
          </a:p>
          <a:p>
            <a:pPr marL="0" marR="0" lvl="0" indent="0" rtl="0" hangingPunct="0">
              <a:lnSpc>
                <a:spcPct val="100000"/>
              </a:lnSpc>
              <a:spcBef>
                <a:spcPts val="0"/>
              </a:spcBef>
              <a:spcAft>
                <a:spcPts val="0"/>
              </a:spcAft>
              <a:buNone/>
              <a:tabLst/>
            </a:pP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a:t>
            </a:r>
            <a:r>
              <a:rPr lang="en-US" sz="1800" b="0" i="0" u="none" strike="noStrike" kern="1200" dirty="0" smtClean="0">
                <a:ln>
                  <a:noFill/>
                </a:ln>
                <a:latin typeface="Candara" panose="020E0502030303020204" pitchFamily="34" charset="0"/>
                <a:ea typeface="Microsoft YaHei" pitchFamily="2"/>
                <a:cs typeface="Mangal" pitchFamily="2"/>
              </a:rPr>
              <a:t>three-box{</a:t>
            </a: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smtClean="0">
                <a:ln>
                  <a:noFill/>
                </a:ln>
                <a:latin typeface="Candara" panose="020E0502030303020204" pitchFamily="34" charset="0"/>
                <a:ea typeface="Microsoft YaHei" pitchFamily="2"/>
                <a:cs typeface="Mangal" pitchFamily="2"/>
              </a:rPr>
              <a:t>  </a:t>
            </a:r>
            <a:r>
              <a:rPr lang="en-US" sz="1800" b="0" i="0" u="none" strike="noStrike" kern="1200" dirty="0" err="1" smtClean="0">
                <a:ln>
                  <a:noFill/>
                </a:ln>
                <a:latin typeface="Candara" panose="020E0502030303020204" pitchFamily="34" charset="0"/>
                <a:ea typeface="Microsoft YaHei" pitchFamily="2"/>
                <a:cs typeface="Mangal" pitchFamily="2"/>
              </a:rPr>
              <a:t>border-style:solid</a:t>
            </a:r>
            <a:r>
              <a:rPr lang="en-US" sz="1800" b="0" i="0" u="none" strike="noStrike" kern="1200" dirty="0">
                <a:ln>
                  <a:noFill/>
                </a:ln>
                <a:latin typeface="Candara" panose="020E0502030303020204" pitchFamily="34" charset="0"/>
                <a:ea typeface="Microsoft YaHei" pitchFamily="2"/>
                <a:cs typeface="Mangal" pitchFamily="2"/>
              </a:rPr>
              <a:t>;</a:t>
            </a:r>
          </a:p>
          <a:p>
            <a:pPr marL="0" marR="0" lvl="0" indent="0" rtl="0" hangingPunct="0">
              <a:lnSpc>
                <a:spcPct val="100000"/>
              </a:lnSpc>
              <a:spcBef>
                <a:spcPts val="0"/>
              </a:spcBef>
              <a:spcAft>
                <a:spcPts val="0"/>
              </a:spcAft>
              <a:buNone/>
              <a:tabLst/>
            </a:pPr>
            <a:r>
              <a:rPr lang="en-US" sz="1800" b="0" i="0" u="none" strike="noStrike" kern="1200" dirty="0" smtClean="0">
                <a:ln>
                  <a:noFill/>
                </a:ln>
                <a:latin typeface="Candara" panose="020E0502030303020204" pitchFamily="34" charset="0"/>
                <a:ea typeface="Microsoft YaHei" pitchFamily="2"/>
                <a:cs typeface="Mangal" pitchFamily="2"/>
              </a:rPr>
              <a:t>  border-width:1px</a:t>
            </a:r>
            <a:r>
              <a:rPr lang="en-US" sz="1800" b="0" i="0" u="none" strike="noStrike" kern="1200" dirty="0">
                <a:ln>
                  <a:noFill/>
                </a:ln>
                <a:latin typeface="Candara" panose="020E0502030303020204" pitchFamily="34" charset="0"/>
                <a:ea typeface="Microsoft YaHei" pitchFamily="2"/>
                <a:cs typeface="Mangal" pitchFamily="2"/>
              </a:rPr>
              <a:t>;</a:t>
            </a: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a:t>
            </a:r>
          </a:p>
        </p:txBody>
      </p:sp>
      <p:pic>
        <p:nvPicPr>
          <p:cNvPr id="6" name="Picture 5"/>
          <p:cNvPicPr>
            <a:picLocks noChangeAspect="1"/>
          </p:cNvPicPr>
          <p:nvPr/>
        </p:nvPicPr>
        <p:blipFill>
          <a:blip r:embed="rId3" cstate="print">
            <a:alphaModFix/>
          </a:blip>
          <a:srcRect/>
          <a:stretch>
            <a:fillRect/>
          </a:stretch>
        </p:blipFill>
        <p:spPr>
          <a:xfrm>
            <a:off x="3729600" y="2601360"/>
            <a:ext cx="4990320" cy="507600"/>
          </a:xfrm>
          <a:prstGeom prst="rect">
            <a:avLst/>
          </a:prstGeom>
          <a:noFill/>
          <a:ln>
            <a:noFill/>
          </a:ln>
        </p:spPr>
      </p:pic>
      <p:pic>
        <p:nvPicPr>
          <p:cNvPr id="7" name="Picture 6"/>
          <p:cNvPicPr>
            <a:picLocks noChangeAspect="1"/>
          </p:cNvPicPr>
          <p:nvPr/>
        </p:nvPicPr>
        <p:blipFill>
          <a:blip r:embed="rId4" cstate="print">
            <a:alphaModFix/>
          </a:blip>
          <a:srcRect/>
          <a:stretch>
            <a:fillRect/>
          </a:stretch>
        </p:blipFill>
        <p:spPr>
          <a:xfrm>
            <a:off x="3657600" y="3881520"/>
            <a:ext cx="4990320" cy="507600"/>
          </a:xfrm>
          <a:prstGeom prst="rect">
            <a:avLst/>
          </a:prstGeom>
          <a:noFill/>
          <a:ln>
            <a:noFill/>
          </a:ln>
        </p:spPr>
      </p:pic>
      <p:pic>
        <p:nvPicPr>
          <p:cNvPr id="8" name="Picture 7"/>
          <p:cNvPicPr>
            <a:picLocks noChangeAspect="1"/>
          </p:cNvPicPr>
          <p:nvPr/>
        </p:nvPicPr>
        <p:blipFill>
          <a:blip r:embed="rId5" cstate="print">
            <a:alphaModFix/>
          </a:blip>
          <a:srcRect/>
          <a:stretch>
            <a:fillRect/>
          </a:stretch>
        </p:blipFill>
        <p:spPr>
          <a:xfrm>
            <a:off x="3657600" y="5212080"/>
            <a:ext cx="4990320" cy="507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28915" y="24120"/>
            <a:ext cx="7620000" cy="1143000"/>
          </a:xfrm>
        </p:spPr>
        <p:txBody>
          <a:bodyPr/>
          <a:lstStyle/>
          <a:p>
            <a:pPr lvl="0"/>
            <a:r>
              <a:rPr lang="en-US" sz="3600" dirty="0"/>
              <a:t>Border Color</a:t>
            </a:r>
          </a:p>
        </p:txBody>
      </p:sp>
      <p:sp>
        <p:nvSpPr>
          <p:cNvPr id="3" name="Content Placeholder 2"/>
          <p:cNvSpPr txBox="1">
            <a:spLocks noGrp="1"/>
          </p:cNvSpPr>
          <p:nvPr>
            <p:ph type="body" idx="4294967295"/>
          </p:nvPr>
        </p:nvSpPr>
        <p:spPr>
          <a:xfrm>
            <a:off x="1617663" y="1600200"/>
            <a:ext cx="7526337" cy="4478338"/>
          </a:xfrm>
        </p:spPr>
        <p:txBody>
          <a:bodyPr/>
          <a:lstStyle/>
          <a:p>
            <a:pPr lvl="0">
              <a:spcBef>
                <a:spcPts val="439"/>
              </a:spcBef>
              <a:buNone/>
            </a:pPr>
            <a:endParaRPr lang="en-US"/>
          </a:p>
          <a:p>
            <a:pPr lvl="0">
              <a:spcBef>
                <a:spcPts val="439"/>
              </a:spcBef>
              <a:buNone/>
            </a:pPr>
            <a:endParaRPr lang="en-US"/>
          </a:p>
          <a:p>
            <a:pPr lvl="0">
              <a:spcBef>
                <a:spcPts val="439"/>
              </a:spcBef>
              <a:buNone/>
            </a:pPr>
            <a:endParaRPr lang="en-US"/>
          </a:p>
          <a:p>
            <a:pPr lvl="0">
              <a:spcBef>
                <a:spcPts val="439"/>
              </a:spcBef>
              <a:buNone/>
            </a:pPr>
            <a:endParaRPr lang="en-US"/>
          </a:p>
        </p:txBody>
      </p:sp>
      <p:sp>
        <p:nvSpPr>
          <p:cNvPr id="4" name="TextBox 3"/>
          <p:cNvSpPr txBox="1"/>
          <p:nvPr/>
        </p:nvSpPr>
        <p:spPr>
          <a:xfrm>
            <a:off x="810000" y="1588500"/>
            <a:ext cx="8713709" cy="225365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The border-color property is used to set the color of the border. The color can be set by:</a:t>
            </a:r>
          </a:p>
          <a:p>
            <a:pPr marL="0" marR="0" lvl="0" indent="0" rtl="0" hangingPunct="0">
              <a:lnSpc>
                <a:spcPct val="100000"/>
              </a:lnSpc>
              <a:spcBef>
                <a:spcPts val="0"/>
              </a:spcBef>
              <a:spcAft>
                <a:spcPts val="0"/>
              </a:spcAft>
              <a:buNone/>
              <a:tabLst/>
            </a:pP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name - specify a color name, like "red"</a:t>
            </a: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RGB - specify a RGB value, like "</a:t>
            </a:r>
            <a:r>
              <a:rPr lang="en-US" sz="1800" b="0" i="0" u="none" strike="noStrike" kern="1200" dirty="0" err="1">
                <a:ln>
                  <a:noFill/>
                </a:ln>
                <a:latin typeface="Candara" panose="020E0502030303020204" pitchFamily="34" charset="0"/>
                <a:ea typeface="Microsoft YaHei" pitchFamily="2"/>
                <a:cs typeface="Mangal" pitchFamily="2"/>
              </a:rPr>
              <a:t>rgb</a:t>
            </a:r>
            <a:r>
              <a:rPr lang="en-US" sz="1800" b="0" i="0" u="none" strike="noStrike" kern="1200" dirty="0">
                <a:ln>
                  <a:noFill/>
                </a:ln>
                <a:latin typeface="Candara" panose="020E0502030303020204" pitchFamily="34" charset="0"/>
                <a:ea typeface="Microsoft YaHei" pitchFamily="2"/>
                <a:cs typeface="Mangal" pitchFamily="2"/>
              </a:rPr>
              <a:t>(255,0,0)"</a:t>
            </a: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Hex - specify a hex value, like "#ff0000"</a:t>
            </a: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You can also set the border color to "transparent".</a:t>
            </a:r>
          </a:p>
          <a:p>
            <a:pPr marL="0" marR="0" lvl="0" indent="0" rtl="0" hangingPunct="0">
              <a:lnSpc>
                <a:spcPct val="100000"/>
              </a:lnSpc>
              <a:spcBef>
                <a:spcPts val="0"/>
              </a:spcBef>
              <a:spcAft>
                <a:spcPts val="0"/>
              </a:spcAft>
              <a:buNone/>
              <a:tabLst/>
            </a:pPr>
            <a:endParaRPr lang="en-US" sz="14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p:txBody>
      </p:sp>
      <p:sp>
        <p:nvSpPr>
          <p:cNvPr id="5" name="TextBox 4"/>
          <p:cNvSpPr txBox="1"/>
          <p:nvPr/>
        </p:nvSpPr>
        <p:spPr>
          <a:xfrm>
            <a:off x="810000" y="3746520"/>
            <a:ext cx="2360160" cy="265392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dirty="0" smtClean="0">
                <a:ln>
                  <a:noFill/>
                </a:ln>
                <a:latin typeface="Candara" panose="020E0502030303020204" pitchFamily="34" charset="0"/>
                <a:ea typeface="Microsoft YaHei" pitchFamily="2"/>
                <a:cs typeface="Mangal" pitchFamily="2"/>
              </a:rPr>
              <a:t>p.one{</a:t>
            </a: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err="1">
                <a:ln>
                  <a:noFill/>
                </a:ln>
                <a:latin typeface="Candara" panose="020E0502030303020204" pitchFamily="34" charset="0"/>
                <a:ea typeface="Microsoft YaHei" pitchFamily="2"/>
                <a:cs typeface="Mangal" pitchFamily="2"/>
              </a:rPr>
              <a:t>border-style:solid</a:t>
            </a:r>
            <a:r>
              <a:rPr lang="en-US" sz="1800" b="0" i="0" u="none" strike="noStrike" kern="1200" dirty="0">
                <a:ln>
                  <a:noFill/>
                </a:ln>
                <a:latin typeface="Candara" panose="020E0502030303020204" pitchFamily="34" charset="0"/>
                <a:ea typeface="Microsoft YaHei" pitchFamily="2"/>
                <a:cs typeface="Mangal" pitchFamily="2"/>
              </a:rPr>
              <a:t>;</a:t>
            </a:r>
          </a:p>
          <a:p>
            <a:pPr marL="0" marR="0" lvl="0" indent="0" rtl="0" hangingPunct="0">
              <a:lnSpc>
                <a:spcPct val="100000"/>
              </a:lnSpc>
              <a:spcBef>
                <a:spcPts val="0"/>
              </a:spcBef>
              <a:spcAft>
                <a:spcPts val="0"/>
              </a:spcAft>
              <a:buNone/>
              <a:tabLst/>
            </a:pPr>
            <a:r>
              <a:rPr lang="en-US" sz="1800" b="0" i="0" u="none" strike="noStrike" kern="1200" dirty="0" err="1">
                <a:ln>
                  <a:noFill/>
                </a:ln>
                <a:latin typeface="Candara" panose="020E0502030303020204" pitchFamily="34" charset="0"/>
                <a:ea typeface="Microsoft YaHei" pitchFamily="2"/>
                <a:cs typeface="Mangal" pitchFamily="2"/>
              </a:rPr>
              <a:t>border-color:red</a:t>
            </a:r>
            <a:r>
              <a:rPr lang="en-US" sz="1800" b="0" i="0" u="none" strike="noStrike" kern="1200" dirty="0">
                <a:ln>
                  <a:noFill/>
                </a:ln>
                <a:latin typeface="Candara" panose="020E0502030303020204" pitchFamily="34" charset="0"/>
                <a:ea typeface="Microsoft YaHei" pitchFamily="2"/>
                <a:cs typeface="Mangal" pitchFamily="2"/>
              </a:rPr>
              <a:t>;</a:t>
            </a:r>
          </a:p>
          <a:p>
            <a:pPr marL="0" marR="0" lvl="0" indent="0" rtl="0" hangingPunct="0">
              <a:lnSpc>
                <a:spcPct val="100000"/>
              </a:lnSpc>
              <a:spcBef>
                <a:spcPts val="0"/>
              </a:spcBef>
              <a:spcAft>
                <a:spcPts val="0"/>
              </a:spcAft>
              <a:buNone/>
              <a:tabLst/>
            </a:pPr>
            <a:r>
              <a:rPr lang="en-US" sz="1800" b="0" i="0" u="none" strike="noStrike" kern="1200" dirty="0" smtClean="0">
                <a:ln>
                  <a:noFill/>
                </a:ln>
                <a:latin typeface="Candara" panose="020E0502030303020204" pitchFamily="34" charset="0"/>
                <a:ea typeface="Microsoft YaHei" pitchFamily="2"/>
                <a:cs typeface="Mangal" pitchFamily="2"/>
              </a:rPr>
              <a:t>}</a:t>
            </a:r>
          </a:p>
          <a:p>
            <a:pPr marL="0" marR="0" lvl="0" indent="0" rtl="0" hangingPunct="0">
              <a:lnSpc>
                <a:spcPct val="100000"/>
              </a:lnSpc>
              <a:spcBef>
                <a:spcPts val="0"/>
              </a:spcBef>
              <a:spcAft>
                <a:spcPts val="0"/>
              </a:spcAft>
              <a:buNone/>
              <a:tabLst/>
            </a:pPr>
            <a:endParaRPr lang="en-US" dirty="0">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err="1" smtClean="0">
                <a:ln>
                  <a:noFill/>
                </a:ln>
                <a:latin typeface="Candara" panose="020E0502030303020204" pitchFamily="34" charset="0"/>
                <a:ea typeface="Microsoft YaHei" pitchFamily="2"/>
                <a:cs typeface="Mangal" pitchFamily="2"/>
              </a:rPr>
              <a:t>p.two</a:t>
            </a:r>
            <a:r>
              <a:rPr lang="en-US" sz="1800" b="0" i="0" u="none" strike="noStrike" kern="1200" dirty="0" smtClean="0">
                <a:ln>
                  <a:noFill/>
                </a:ln>
                <a:latin typeface="Candara" panose="020E0502030303020204" pitchFamily="34" charset="0"/>
                <a:ea typeface="Microsoft YaHei" pitchFamily="2"/>
                <a:cs typeface="Mangal" pitchFamily="2"/>
              </a:rPr>
              <a:t>{</a:t>
            </a:r>
            <a:endParaRPr lang="en-US" sz="18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800" b="0" i="0" u="none" strike="noStrike" kern="1200" dirty="0" err="1">
                <a:ln>
                  <a:noFill/>
                </a:ln>
                <a:latin typeface="Candara" panose="020E0502030303020204" pitchFamily="34" charset="0"/>
                <a:ea typeface="Microsoft YaHei" pitchFamily="2"/>
                <a:cs typeface="Mangal" pitchFamily="2"/>
              </a:rPr>
              <a:t>border-style:solid</a:t>
            </a:r>
            <a:r>
              <a:rPr lang="en-US" sz="1800" b="0" i="0" u="none" strike="noStrike" kern="1200" dirty="0">
                <a:ln>
                  <a:noFill/>
                </a:ln>
                <a:latin typeface="Candara" panose="020E0502030303020204" pitchFamily="34" charset="0"/>
                <a:ea typeface="Microsoft YaHei" pitchFamily="2"/>
                <a:cs typeface="Mangal" pitchFamily="2"/>
              </a:rPr>
              <a:t>;</a:t>
            </a: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border-color:#98bf21;</a:t>
            </a: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a:t>
            </a:r>
          </a:p>
        </p:txBody>
      </p:sp>
      <p:pic>
        <p:nvPicPr>
          <p:cNvPr id="6" name="Picture 5"/>
          <p:cNvPicPr>
            <a:picLocks noChangeAspect="1"/>
          </p:cNvPicPr>
          <p:nvPr/>
        </p:nvPicPr>
        <p:blipFill>
          <a:blip r:embed="rId3" cstate="print">
            <a:alphaModFix/>
          </a:blip>
          <a:srcRect/>
          <a:stretch>
            <a:fillRect/>
          </a:stretch>
        </p:blipFill>
        <p:spPr>
          <a:xfrm>
            <a:off x="3291839" y="4255560"/>
            <a:ext cx="5510880" cy="533160"/>
          </a:xfrm>
          <a:prstGeom prst="rect">
            <a:avLst/>
          </a:prstGeom>
          <a:noFill/>
          <a:ln>
            <a:noFill/>
          </a:ln>
        </p:spPr>
      </p:pic>
      <p:pic>
        <p:nvPicPr>
          <p:cNvPr id="7" name="Picture 6"/>
          <p:cNvPicPr>
            <a:picLocks noChangeAspect="1"/>
          </p:cNvPicPr>
          <p:nvPr/>
        </p:nvPicPr>
        <p:blipFill>
          <a:blip r:embed="rId4" cstate="print">
            <a:alphaModFix/>
          </a:blip>
          <a:srcRect/>
          <a:stretch>
            <a:fillRect/>
          </a:stretch>
        </p:blipFill>
        <p:spPr>
          <a:xfrm>
            <a:off x="3267360" y="5410440"/>
            <a:ext cx="5510880" cy="5331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name="page43">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28915" y="0"/>
            <a:ext cx="7620000" cy="1143000"/>
          </a:xfrm>
        </p:spPr>
        <p:txBody>
          <a:bodyPr/>
          <a:lstStyle/>
          <a:p>
            <a:pPr lvl="0"/>
            <a:r>
              <a:rPr lang="en-US" sz="3600" dirty="0"/>
              <a:t>All CSS Border Properties</a:t>
            </a:r>
          </a:p>
        </p:txBody>
      </p:sp>
      <p:sp>
        <p:nvSpPr>
          <p:cNvPr id="3" name="Content Placeholder 2"/>
          <p:cNvSpPr txBox="1">
            <a:spLocks noGrp="1"/>
          </p:cNvSpPr>
          <p:nvPr>
            <p:ph type="body" idx="4294967295"/>
          </p:nvPr>
        </p:nvSpPr>
        <p:spPr>
          <a:xfrm>
            <a:off x="1617663" y="1600200"/>
            <a:ext cx="7526337" cy="4478338"/>
          </a:xfrm>
        </p:spPr>
        <p:txBody>
          <a:bodyPr/>
          <a:lstStyle/>
          <a:p>
            <a:pPr lvl="0">
              <a:spcBef>
                <a:spcPts val="439"/>
              </a:spcBef>
              <a:buNone/>
            </a:pPr>
            <a:endParaRPr lang="en-US"/>
          </a:p>
          <a:p>
            <a:pPr lvl="0">
              <a:spcBef>
                <a:spcPts val="439"/>
              </a:spcBef>
              <a:buNone/>
            </a:pPr>
            <a:endParaRPr lang="en-US"/>
          </a:p>
          <a:p>
            <a:pPr lvl="0">
              <a:spcBef>
                <a:spcPts val="439"/>
              </a:spcBef>
              <a:buNone/>
            </a:pPr>
            <a:endParaRPr lang="en-US"/>
          </a:p>
          <a:p>
            <a:pPr lvl="0">
              <a:spcBef>
                <a:spcPts val="439"/>
              </a:spcBef>
              <a:buNone/>
            </a:pPr>
            <a:endParaRPr lang="en-US"/>
          </a:p>
        </p:txBody>
      </p:sp>
      <p:pic>
        <p:nvPicPr>
          <p:cNvPr id="4" name="Picture 3"/>
          <p:cNvPicPr>
            <a:picLocks noChangeAspect="1"/>
          </p:cNvPicPr>
          <p:nvPr/>
        </p:nvPicPr>
        <p:blipFill>
          <a:blip r:embed="rId3" cstate="print">
            <a:alphaModFix/>
          </a:blip>
          <a:srcRect/>
          <a:stretch>
            <a:fillRect/>
          </a:stretch>
        </p:blipFill>
        <p:spPr>
          <a:xfrm>
            <a:off x="928915" y="1600200"/>
            <a:ext cx="5394960" cy="47541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810000" y="0"/>
            <a:ext cx="7620000" cy="1143000"/>
          </a:xfrm>
        </p:spPr>
        <p:txBody>
          <a:bodyPr/>
          <a:lstStyle/>
          <a:p>
            <a:pPr lvl="0"/>
            <a:r>
              <a:rPr lang="en-US" dirty="0"/>
              <a:t>CSS Box Model</a:t>
            </a:r>
          </a:p>
        </p:txBody>
      </p:sp>
      <p:sp>
        <p:nvSpPr>
          <p:cNvPr id="3" name="Content Placeholder 2"/>
          <p:cNvSpPr txBox="1">
            <a:spLocks noGrp="1"/>
          </p:cNvSpPr>
          <p:nvPr>
            <p:ph type="body" idx="4294967295"/>
          </p:nvPr>
        </p:nvSpPr>
        <p:spPr>
          <a:xfrm>
            <a:off x="1617663" y="1600200"/>
            <a:ext cx="7526337" cy="4478338"/>
          </a:xfrm>
        </p:spPr>
        <p:txBody>
          <a:bodyPr/>
          <a:lstStyle/>
          <a:p>
            <a:pPr lvl="0">
              <a:spcBef>
                <a:spcPts val="439"/>
              </a:spcBef>
              <a:buNone/>
            </a:pPr>
            <a:endParaRPr lang="en-US" dirty="0"/>
          </a:p>
          <a:p>
            <a:pPr lvl="0">
              <a:spcBef>
                <a:spcPts val="439"/>
              </a:spcBef>
              <a:buNone/>
            </a:pPr>
            <a:endParaRPr lang="en-US" dirty="0"/>
          </a:p>
          <a:p>
            <a:pPr lvl="0">
              <a:spcBef>
                <a:spcPts val="439"/>
              </a:spcBef>
              <a:buNone/>
            </a:pPr>
            <a:endParaRPr lang="en-US" dirty="0"/>
          </a:p>
          <a:p>
            <a:pPr lvl="0">
              <a:spcBef>
                <a:spcPts val="439"/>
              </a:spcBef>
              <a:buNone/>
            </a:pPr>
            <a:endParaRPr lang="en-US" dirty="0"/>
          </a:p>
        </p:txBody>
      </p:sp>
      <p:sp>
        <p:nvSpPr>
          <p:cNvPr id="4" name="TextBox 3"/>
          <p:cNvSpPr txBox="1"/>
          <p:nvPr/>
        </p:nvSpPr>
        <p:spPr>
          <a:xfrm>
            <a:off x="810000" y="1737359"/>
            <a:ext cx="8052646" cy="1969278"/>
          </a:xfrm>
          <a:prstGeom prst="rect">
            <a:avLst/>
          </a:prstGeom>
          <a:noFill/>
          <a:ln>
            <a:noFill/>
          </a:ln>
        </p:spPr>
        <p:txBody>
          <a:bodyPr vert="horz" wrap="square" lIns="90000" tIns="45000" rIns="90000" bIns="45000" anchorCtr="0" compatLnSpc="0">
            <a:spAutoFit/>
          </a:bodyPr>
          <a:lstStyle/>
          <a:p>
            <a:pPr marL="0" marR="0" lvl="0" indent="0" algn="l" rtl="0" hangingPunct="0">
              <a:lnSpc>
                <a:spcPct val="100000"/>
              </a:lnSpc>
              <a:spcBef>
                <a:spcPts val="0"/>
              </a:spcBef>
              <a:spcAft>
                <a:spcPts val="0"/>
              </a:spcAft>
              <a:buNone/>
              <a:tabLst/>
            </a:pPr>
            <a:r>
              <a:rPr lang="en-GB" sz="2400" b="0" i="0" u="none" strike="noStrike" kern="1200" dirty="0">
                <a:ln>
                  <a:noFill/>
                </a:ln>
                <a:latin typeface="Candara" panose="020E0502030303020204" pitchFamily="34" charset="0"/>
                <a:ea typeface="Microsoft YaHei" pitchFamily="2"/>
                <a:cs typeface="Mangal" pitchFamily="2"/>
              </a:rPr>
              <a:t>This is commonly called the Box Model. In order to set the width and height of an element correctly in all browsers, you need to know how the box model works.</a:t>
            </a:r>
          </a:p>
          <a:p>
            <a:pPr marL="0" marR="0" lvl="0" indent="0" algn="l" rtl="0" hangingPunct="0">
              <a:lnSpc>
                <a:spcPct val="100000"/>
              </a:lnSpc>
              <a:spcBef>
                <a:spcPts val="0"/>
              </a:spcBef>
              <a:spcAft>
                <a:spcPts val="0"/>
              </a:spcAft>
              <a:buNone/>
              <a:tabLst/>
            </a:pPr>
            <a:endParaRPr lang="en-GB" sz="2400" b="0" i="0" u="none" strike="noStrike" kern="1200" dirty="0">
              <a:ln>
                <a:noFill/>
              </a:ln>
              <a:latin typeface="Candara" panose="020E0502030303020204" pitchFamily="34" charset="0"/>
              <a:ea typeface="Microsoft YaHei" pitchFamily="2"/>
              <a:cs typeface="Mangal" pitchFamily="2"/>
            </a:endParaRPr>
          </a:p>
          <a:p>
            <a:pPr marL="0" marR="0" lvl="0" indent="0" algn="l" rtl="0" hangingPunct="0">
              <a:lnSpc>
                <a:spcPct val="100000"/>
              </a:lnSpc>
              <a:spcBef>
                <a:spcPts val="0"/>
              </a:spcBef>
              <a:spcAft>
                <a:spcPts val="0"/>
              </a:spcAft>
              <a:buNone/>
              <a:tabLst/>
            </a:pPr>
            <a:r>
              <a:rPr lang="en-GB" sz="2400" b="0" i="0" u="none" strike="noStrike" kern="1200" dirty="0">
                <a:ln>
                  <a:noFill/>
                </a:ln>
                <a:latin typeface="Candara" panose="020E0502030303020204" pitchFamily="34" charset="0"/>
                <a:ea typeface="Microsoft YaHei" pitchFamily="2"/>
                <a:cs typeface="Mangal" pitchFamily="2"/>
              </a:rPr>
              <a:t>Here is a way to visualize it...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14399" y="0"/>
            <a:ext cx="7620000" cy="1143000"/>
          </a:xfrm>
        </p:spPr>
        <p:txBody>
          <a:bodyPr>
            <a:normAutofit fontScale="90000"/>
          </a:bodyPr>
          <a:lstStyle/>
          <a:p>
            <a:pPr lvl="0"/>
            <a:r>
              <a:rPr lang="en-US" sz="4000"/>
              <a:t>Width and Height of an Element</a:t>
            </a:r>
          </a:p>
        </p:txBody>
      </p:sp>
      <p:sp>
        <p:nvSpPr>
          <p:cNvPr id="3" name="TextBox 2"/>
          <p:cNvSpPr txBox="1"/>
          <p:nvPr/>
        </p:nvSpPr>
        <p:spPr>
          <a:xfrm>
            <a:off x="914399" y="5120639"/>
            <a:ext cx="8042031" cy="134314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600" b="0" i="0" u="none" strike="noStrike" kern="1200" dirty="0">
                <a:ln>
                  <a:noFill/>
                </a:ln>
                <a:latin typeface="Candara" panose="020E0502030303020204" pitchFamily="34" charset="0"/>
                <a:ea typeface="Microsoft YaHei" pitchFamily="2"/>
                <a:cs typeface="Mangal" pitchFamily="2"/>
              </a:rPr>
              <a:t>When you set the width and height properties of an element with CSS, you just set the width and height of the content area. To calculate the full size of an element, you must also add the padding, borders and margins.</a:t>
            </a:r>
          </a:p>
          <a:p>
            <a:pPr marL="0" marR="0" lvl="0" indent="0" rtl="0" hangingPunct="0">
              <a:lnSpc>
                <a:spcPct val="100000"/>
              </a:lnSpc>
              <a:spcBef>
                <a:spcPts val="0"/>
              </a:spcBef>
              <a:spcAft>
                <a:spcPts val="0"/>
              </a:spcAft>
              <a:buNone/>
              <a:tabLst/>
            </a:pPr>
            <a:endParaRPr lang="en-US" sz="1600" b="0" i="0" u="none" strike="noStrike" kern="1200" dirty="0">
              <a:ln>
                <a:noFill/>
              </a:ln>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600" b="0" i="0" u="none" strike="noStrike" kern="1200" dirty="0">
                <a:ln>
                  <a:noFill/>
                </a:ln>
                <a:latin typeface="Candara" panose="020E0502030303020204" pitchFamily="34" charset="0"/>
                <a:ea typeface="Microsoft YaHei" pitchFamily="2"/>
                <a:cs typeface="Mangal" pitchFamily="2"/>
              </a:rPr>
              <a:t>The total width of the element in the example below is</a:t>
            </a:r>
          </a:p>
        </p:txBody>
      </p:sp>
      <p:pic>
        <p:nvPicPr>
          <p:cNvPr id="4" name="Picture 3"/>
          <p:cNvPicPr>
            <a:picLocks noChangeAspect="1"/>
          </p:cNvPicPr>
          <p:nvPr/>
        </p:nvPicPr>
        <p:blipFill>
          <a:blip r:embed="rId3" cstate="print">
            <a:alphaModFix/>
          </a:blip>
          <a:srcRect/>
          <a:stretch>
            <a:fillRect/>
          </a:stretch>
        </p:blipFill>
        <p:spPr>
          <a:xfrm>
            <a:off x="1133280" y="1643039"/>
            <a:ext cx="7123679" cy="33141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75960" y="56483"/>
            <a:ext cx="7620000" cy="1143000"/>
          </a:xfrm>
        </p:spPr>
        <p:txBody>
          <a:bodyPr>
            <a:normAutofit fontScale="90000"/>
          </a:bodyPr>
          <a:lstStyle/>
          <a:p>
            <a:pPr lvl="0"/>
            <a:r>
              <a:rPr lang="en-US" sz="4000" dirty="0"/>
              <a:t>Width and Height of an Element</a:t>
            </a:r>
          </a:p>
        </p:txBody>
      </p:sp>
      <p:pic>
        <p:nvPicPr>
          <p:cNvPr id="3" name="Picture 2"/>
          <p:cNvPicPr>
            <a:picLocks noChangeAspect="1"/>
          </p:cNvPicPr>
          <p:nvPr/>
        </p:nvPicPr>
        <p:blipFill>
          <a:blip r:embed="rId3" cstate="print">
            <a:alphaModFix/>
          </a:blip>
          <a:srcRect/>
          <a:stretch>
            <a:fillRect/>
          </a:stretch>
        </p:blipFill>
        <p:spPr>
          <a:xfrm>
            <a:off x="4425120" y="1815120"/>
            <a:ext cx="4353120" cy="2025359"/>
          </a:xfrm>
          <a:prstGeom prst="rect">
            <a:avLst/>
          </a:prstGeom>
          <a:noFill/>
          <a:ln>
            <a:noFill/>
          </a:ln>
        </p:spPr>
      </p:pic>
      <p:sp>
        <p:nvSpPr>
          <p:cNvPr id="4" name="TextBox 3"/>
          <p:cNvSpPr txBox="1"/>
          <p:nvPr/>
        </p:nvSpPr>
        <p:spPr>
          <a:xfrm>
            <a:off x="975960" y="1828800"/>
            <a:ext cx="2590200" cy="21412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div {</a:t>
            </a: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  background: #</a:t>
            </a:r>
            <a:r>
              <a:rPr lang="en-US" sz="1800" b="0" i="0" u="none" strike="noStrike" kern="1200" dirty="0" err="1">
                <a:ln>
                  <a:noFill/>
                </a:ln>
                <a:latin typeface="Candara" panose="020E0502030303020204" pitchFamily="34" charset="0"/>
                <a:ea typeface="Microsoft YaHei" pitchFamily="2"/>
                <a:cs typeface="Mangal" pitchFamily="2"/>
              </a:rPr>
              <a:t>fff</a:t>
            </a:r>
            <a:r>
              <a:rPr lang="en-US" sz="1800" b="0" i="0" u="none" strike="noStrike" kern="1200" dirty="0">
                <a:ln>
                  <a:noFill/>
                </a:ln>
                <a:latin typeface="Candara" panose="020E0502030303020204" pitchFamily="34" charset="0"/>
                <a:ea typeface="Microsoft YaHei" pitchFamily="2"/>
                <a:cs typeface="Mangal" pitchFamily="2"/>
              </a:rPr>
              <a:t>;</a:t>
            </a: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  border: 6px solid #ccc;</a:t>
            </a: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  height: 100px;</a:t>
            </a: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  margin: 20px;</a:t>
            </a: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  padding: 20px;</a:t>
            </a: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  width: 400px;</a:t>
            </a: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a:t>
            </a:r>
          </a:p>
        </p:txBody>
      </p:sp>
      <p:sp>
        <p:nvSpPr>
          <p:cNvPr id="5" name="TextBox 4"/>
          <p:cNvSpPr txBox="1"/>
          <p:nvPr/>
        </p:nvSpPr>
        <p:spPr>
          <a:xfrm>
            <a:off x="822959" y="4114800"/>
            <a:ext cx="8230729" cy="59178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600" b="0" i="0" u="none" strike="noStrike" kern="1200" dirty="0">
                <a:ln>
                  <a:noFill/>
                </a:ln>
                <a:latin typeface="Candara" panose="020E0502030303020204" pitchFamily="34" charset="0"/>
                <a:ea typeface="Microsoft YaHei" pitchFamily="2"/>
                <a:cs typeface="Mangal" pitchFamily="2"/>
              </a:rPr>
              <a:t>To break down the total width of an element, including the box model, use the formula:</a:t>
            </a:r>
          </a:p>
          <a:p>
            <a:pPr marL="0" marR="0" lvl="0" indent="0" rtl="0" hangingPunct="0">
              <a:lnSpc>
                <a:spcPct val="100000"/>
              </a:lnSpc>
              <a:spcBef>
                <a:spcPts val="0"/>
              </a:spcBef>
              <a:spcAft>
                <a:spcPts val="0"/>
              </a:spcAft>
              <a:buNone/>
              <a:tabLst/>
            </a:pPr>
            <a:r>
              <a:rPr lang="en-US" sz="1600" b="0" i="0" u="none" strike="noStrike" kern="1200" dirty="0">
                <a:ln>
                  <a:noFill/>
                </a:ln>
                <a:solidFill>
                  <a:srgbClr val="FF6633"/>
                </a:solidFill>
                <a:latin typeface="Candara" panose="020E0502030303020204" pitchFamily="34" charset="0"/>
                <a:ea typeface="Microsoft YaHei" pitchFamily="2"/>
                <a:cs typeface="Mangal" pitchFamily="2"/>
              </a:rPr>
              <a:t>margin-right + border-right + padding-right + width + padding-left + border-left + margin-left</a:t>
            </a:r>
          </a:p>
        </p:txBody>
      </p:sp>
      <p:sp>
        <p:nvSpPr>
          <p:cNvPr id="6" name="TextBox 5"/>
          <p:cNvSpPr txBox="1"/>
          <p:nvPr/>
        </p:nvSpPr>
        <p:spPr>
          <a:xfrm>
            <a:off x="806400" y="5029200"/>
            <a:ext cx="8292444" cy="1092692"/>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600" b="0" i="0" u="none" strike="noStrike" kern="1200" dirty="0">
                <a:ln>
                  <a:noFill/>
                </a:ln>
                <a:latin typeface="Candara" panose="020E0502030303020204" pitchFamily="34" charset="0"/>
                <a:ea typeface="Microsoft YaHei" pitchFamily="2"/>
                <a:cs typeface="Mangal" pitchFamily="2"/>
              </a:rPr>
              <a:t>In comparison, the total height of an element, including the box model, can be found using the formula:</a:t>
            </a:r>
          </a:p>
          <a:p>
            <a:pPr marL="0" marR="0" lvl="0" indent="0" rtl="0" hangingPunct="0">
              <a:lnSpc>
                <a:spcPct val="100000"/>
              </a:lnSpc>
              <a:spcBef>
                <a:spcPts val="0"/>
              </a:spcBef>
              <a:spcAft>
                <a:spcPts val="0"/>
              </a:spcAft>
              <a:buNone/>
              <a:tabLst/>
            </a:pPr>
            <a:r>
              <a:rPr lang="en-US" sz="1600" b="0" i="0" u="none" strike="noStrike" kern="1200" dirty="0">
                <a:ln>
                  <a:noFill/>
                </a:ln>
                <a:solidFill>
                  <a:srgbClr val="FF6633"/>
                </a:solidFill>
                <a:latin typeface="Candara" panose="020E0502030303020204" pitchFamily="34" charset="0"/>
                <a:ea typeface="Microsoft YaHei" pitchFamily="2"/>
                <a:cs typeface="Mangal" pitchFamily="2"/>
              </a:rPr>
              <a:t>margin-top + border-top + padding-top + height + padding-bottom + border-bottom + margin-bottom</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75960" y="41940"/>
            <a:ext cx="7620000" cy="1143000"/>
          </a:xfrm>
        </p:spPr>
        <p:txBody>
          <a:bodyPr>
            <a:normAutofit fontScale="90000"/>
          </a:bodyPr>
          <a:lstStyle/>
          <a:p>
            <a:pPr lvl="0"/>
            <a:r>
              <a:rPr lang="en-US" sz="4000" dirty="0"/>
              <a:t>Width and Height of an Element</a:t>
            </a:r>
          </a:p>
        </p:txBody>
      </p:sp>
      <p:pic>
        <p:nvPicPr>
          <p:cNvPr id="3" name="Picture 2"/>
          <p:cNvPicPr>
            <a:picLocks noChangeAspect="1"/>
          </p:cNvPicPr>
          <p:nvPr/>
        </p:nvPicPr>
        <p:blipFill>
          <a:blip r:embed="rId3" cstate="print">
            <a:alphaModFix/>
          </a:blip>
          <a:srcRect/>
          <a:stretch>
            <a:fillRect/>
          </a:stretch>
        </p:blipFill>
        <p:spPr>
          <a:xfrm>
            <a:off x="4425120" y="1815120"/>
            <a:ext cx="4353120" cy="2025359"/>
          </a:xfrm>
          <a:prstGeom prst="rect">
            <a:avLst/>
          </a:prstGeom>
          <a:noFill/>
          <a:ln>
            <a:noFill/>
          </a:ln>
        </p:spPr>
      </p:pic>
      <p:sp>
        <p:nvSpPr>
          <p:cNvPr id="4" name="TextBox 3"/>
          <p:cNvSpPr txBox="1"/>
          <p:nvPr/>
        </p:nvSpPr>
        <p:spPr>
          <a:xfrm>
            <a:off x="975960" y="1828800"/>
            <a:ext cx="2590200" cy="214128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div {</a:t>
            </a: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  background: #</a:t>
            </a:r>
            <a:r>
              <a:rPr lang="en-US" sz="1800" b="0" i="0" u="none" strike="noStrike" kern="1200" dirty="0" err="1">
                <a:ln>
                  <a:noFill/>
                </a:ln>
                <a:latin typeface="Candara" panose="020E0502030303020204" pitchFamily="34" charset="0"/>
                <a:ea typeface="Microsoft YaHei" pitchFamily="2"/>
                <a:cs typeface="Mangal" pitchFamily="2"/>
              </a:rPr>
              <a:t>fff</a:t>
            </a:r>
            <a:r>
              <a:rPr lang="en-US" sz="1800" b="0" i="0" u="none" strike="noStrike" kern="1200" dirty="0">
                <a:ln>
                  <a:noFill/>
                </a:ln>
                <a:latin typeface="Candara" panose="020E0502030303020204" pitchFamily="34" charset="0"/>
                <a:ea typeface="Microsoft YaHei" pitchFamily="2"/>
                <a:cs typeface="Mangal" pitchFamily="2"/>
              </a:rPr>
              <a:t>;</a:t>
            </a: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  border: 6px solid #ccc;</a:t>
            </a: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  height: 100px;</a:t>
            </a: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  margin: 20px;</a:t>
            </a: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  padding: 20px;</a:t>
            </a: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  width: 400px;</a:t>
            </a:r>
          </a:p>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a:t>
            </a:r>
          </a:p>
        </p:txBody>
      </p:sp>
      <p:sp>
        <p:nvSpPr>
          <p:cNvPr id="5" name="TextBox 4"/>
          <p:cNvSpPr txBox="1"/>
          <p:nvPr/>
        </p:nvSpPr>
        <p:spPr>
          <a:xfrm>
            <a:off x="822960" y="4114800"/>
            <a:ext cx="8321040" cy="134314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600" b="0" i="0" u="none" strike="noStrike" kern="1200" dirty="0">
                <a:ln>
                  <a:noFill/>
                </a:ln>
                <a:solidFill>
                  <a:srgbClr val="000000"/>
                </a:solidFill>
                <a:latin typeface="Candara" panose="020E0502030303020204" pitchFamily="34" charset="0"/>
                <a:ea typeface="Microsoft YaHei" pitchFamily="2"/>
                <a:cs typeface="Mangal" pitchFamily="2"/>
              </a:rPr>
              <a:t>Using the formulas and box context above we can find the total height and width of our example</a:t>
            </a:r>
            <a:r>
              <a:rPr lang="en-US" sz="1600" b="0" i="0" u="none" strike="noStrike" kern="1200" dirty="0">
                <a:ln>
                  <a:noFill/>
                </a:ln>
                <a:solidFill>
                  <a:srgbClr val="FF6633"/>
                </a:solidFill>
                <a:latin typeface="Candara" panose="020E0502030303020204" pitchFamily="34" charset="0"/>
                <a:ea typeface="Microsoft YaHei" pitchFamily="2"/>
                <a:cs typeface="Mangal" pitchFamily="2"/>
              </a:rPr>
              <a:t>.</a:t>
            </a:r>
          </a:p>
          <a:p>
            <a:pPr marL="0" marR="0" lvl="0" indent="0" rtl="0" hangingPunct="0">
              <a:lnSpc>
                <a:spcPct val="100000"/>
              </a:lnSpc>
              <a:spcBef>
                <a:spcPts val="0"/>
              </a:spcBef>
              <a:spcAft>
                <a:spcPts val="0"/>
              </a:spcAft>
              <a:buNone/>
              <a:tabLst/>
            </a:pPr>
            <a:endParaRPr lang="en-US" sz="1600" b="0" i="0" u="none" strike="noStrike" kern="1200" dirty="0">
              <a:ln>
                <a:noFill/>
              </a:ln>
              <a:solidFill>
                <a:srgbClr val="FF6633"/>
              </a:solidFill>
              <a:latin typeface="Candara" panose="020E0502030303020204" pitchFamily="34" charset="0"/>
              <a:ea typeface="Microsoft YaHei" pitchFamily="2"/>
              <a:cs typeface="Mangal" pitchFamily="2"/>
            </a:endParaRPr>
          </a:p>
          <a:p>
            <a:pPr marL="0" marR="0" lvl="0" indent="0" rtl="0" hangingPunct="0">
              <a:lnSpc>
                <a:spcPct val="100000"/>
              </a:lnSpc>
              <a:spcBef>
                <a:spcPts val="0"/>
              </a:spcBef>
              <a:spcAft>
                <a:spcPts val="0"/>
              </a:spcAft>
              <a:buNone/>
              <a:tabLst/>
            </a:pPr>
            <a:r>
              <a:rPr lang="en-US" sz="1600" b="0" i="0" u="none" strike="noStrike" kern="1200" dirty="0">
                <a:ln>
                  <a:noFill/>
                </a:ln>
                <a:solidFill>
                  <a:srgbClr val="FF6633"/>
                </a:solidFill>
                <a:latin typeface="Candara" panose="020E0502030303020204" pitchFamily="34" charset="0"/>
                <a:ea typeface="Microsoft YaHei" pitchFamily="2"/>
                <a:cs typeface="Mangal" pitchFamily="2"/>
              </a:rPr>
              <a:t>Width: 492px = 20px + 6px + 20px + 400px + 20px + 6px + 20px</a:t>
            </a:r>
          </a:p>
          <a:p>
            <a:pPr marL="0" marR="0" lvl="0" indent="0" rtl="0" hangingPunct="0">
              <a:lnSpc>
                <a:spcPct val="100000"/>
              </a:lnSpc>
              <a:spcBef>
                <a:spcPts val="0"/>
              </a:spcBef>
              <a:spcAft>
                <a:spcPts val="0"/>
              </a:spcAft>
              <a:buNone/>
              <a:tabLst/>
            </a:pPr>
            <a:r>
              <a:rPr lang="en-US" sz="1600" b="0" i="0" u="none" strike="noStrike" kern="1200" dirty="0">
                <a:ln>
                  <a:noFill/>
                </a:ln>
                <a:solidFill>
                  <a:srgbClr val="FF6633"/>
                </a:solidFill>
                <a:latin typeface="Candara" panose="020E0502030303020204" pitchFamily="34" charset="0"/>
                <a:ea typeface="Microsoft YaHei" pitchFamily="2"/>
                <a:cs typeface="Mangal" pitchFamily="2"/>
              </a:rPr>
              <a:t>Height: 192px = 20px + 6px + 20px + 100px + 20px + 6px + 20px</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H_Others_1"/>
          <p:cNvSpPr/>
          <p:nvPr>
            <p:custDataLst>
              <p:tags r:id="rId2"/>
            </p:custDataLst>
          </p:nvPr>
        </p:nvSpPr>
        <p:spPr>
          <a:xfrm>
            <a:off x="2114884" y="2432418"/>
            <a:ext cx="2044489" cy="204448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 name="MH_Others_2"/>
          <p:cNvSpPr/>
          <p:nvPr>
            <p:custDataLst>
              <p:tags r:id="rId3"/>
            </p:custDataLst>
          </p:nvPr>
        </p:nvSpPr>
        <p:spPr>
          <a:xfrm>
            <a:off x="1298726" y="1609004"/>
            <a:ext cx="3721899" cy="3721898"/>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 name="MH_Others_3"/>
          <p:cNvSpPr/>
          <p:nvPr>
            <p:custDataLst>
              <p:tags r:id="rId4"/>
            </p:custDataLst>
          </p:nvPr>
        </p:nvSpPr>
        <p:spPr>
          <a:xfrm>
            <a:off x="2256459" y="2592230"/>
            <a:ext cx="1744466" cy="174446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lvl="0" algn="ctr"/>
            <a:r>
              <a:rPr lang="zh-CN" altLang="en-US" sz="4400">
                <a:solidFill>
                  <a:srgbClr val="FFFFFF"/>
                </a:solidFill>
                <a:latin typeface="微软雅黑" panose="020B0503020204020204" pitchFamily="34" charset="-122"/>
                <a:ea typeface="微软雅黑" panose="020B0503020204020204" pitchFamily="34" charset="-122"/>
              </a:rPr>
              <a:t>目录</a:t>
            </a:r>
            <a:endParaRPr lang="en-US" altLang="zh-CN" sz="4400">
              <a:solidFill>
                <a:srgbClr val="FFFFFF"/>
              </a:solidFill>
              <a:latin typeface="微软雅黑" panose="020B0503020204020204" pitchFamily="34" charset="-122"/>
              <a:ea typeface="微软雅黑" panose="020B0503020204020204" pitchFamily="34" charset="-122"/>
            </a:endParaRPr>
          </a:p>
          <a:p>
            <a:pPr lvl="0" algn="ctr"/>
            <a:r>
              <a:rPr lang="en-US" altLang="zh-CN" sz="1400">
                <a:solidFill>
                  <a:srgbClr val="FFFFFF"/>
                </a:solidFill>
                <a:latin typeface="微软雅黑" panose="020B0503020204020204" pitchFamily="34" charset="-122"/>
                <a:ea typeface="微软雅黑" panose="020B0503020204020204" pitchFamily="34" charset="-122"/>
              </a:rPr>
              <a:t>CONTENTS</a:t>
            </a:r>
            <a:endParaRPr lang="zh-CN" altLang="en-US" sz="1400" dirty="0">
              <a:solidFill>
                <a:srgbClr val="FFFFFF"/>
              </a:solidFill>
              <a:latin typeface="微软雅黑" panose="020B0503020204020204" pitchFamily="34" charset="-122"/>
              <a:ea typeface="微软雅黑" panose="020B0503020204020204" pitchFamily="34" charset="-122"/>
            </a:endParaRPr>
          </a:p>
        </p:txBody>
      </p:sp>
      <p:sp>
        <p:nvSpPr>
          <p:cNvPr id="7" name="MH_Entry_1">
            <a:hlinkClick r:id="rId12" action="ppaction://hlinksldjump"/>
          </p:cNvPr>
          <p:cNvSpPr>
            <a:spLocks noChangeArrowheads="1"/>
          </p:cNvSpPr>
          <p:nvPr>
            <p:custDataLst>
              <p:tags r:id="rId5"/>
            </p:custDataLst>
          </p:nvPr>
        </p:nvSpPr>
        <p:spPr bwMode="auto">
          <a:xfrm>
            <a:off x="4585878" y="1333500"/>
            <a:ext cx="3579320" cy="76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0" rIns="0" bIns="0" anchor="ctr" anchorCtr="0">
            <a:normAutofit/>
          </a:bodyPr>
          <a:lstStyle/>
          <a:p>
            <a:pPr>
              <a:lnSpc>
                <a:spcPct val="120000"/>
              </a:lnSpc>
              <a:spcBef>
                <a:spcPct val="0"/>
              </a:spcBef>
              <a:buFont typeface="Arial" panose="020B0604020202020204" pitchFamily="34" charset="0"/>
              <a:buNone/>
            </a:pPr>
            <a:r>
              <a:rPr lang="en-US" altLang="zh-CN" sz="1600">
                <a:solidFill>
                  <a:srgbClr val="A3A3A3"/>
                </a:solidFill>
              </a:rPr>
              <a:t>CSS Fundamental</a:t>
            </a:r>
            <a:endParaRPr lang="zh-CN" altLang="en-US" sz="1600" dirty="0">
              <a:solidFill>
                <a:srgbClr val="A3A3A3"/>
              </a:solidFill>
            </a:endParaRPr>
          </a:p>
        </p:txBody>
      </p:sp>
      <p:sp>
        <p:nvSpPr>
          <p:cNvPr id="8" name="MH_Entry_2"/>
          <p:cNvSpPr>
            <a:spLocks noChangeArrowheads="1"/>
          </p:cNvSpPr>
          <p:nvPr>
            <p:custDataLst>
              <p:tags r:id="rId6"/>
            </p:custDataLst>
          </p:nvPr>
        </p:nvSpPr>
        <p:spPr bwMode="auto">
          <a:xfrm>
            <a:off x="5401625" y="2413218"/>
            <a:ext cx="2983745" cy="76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0" rIns="0" bIns="0" anchor="ctr" anchorCtr="0">
            <a:normAutofit/>
          </a:bodyPr>
          <a:lstStyle/>
          <a:p>
            <a:pPr>
              <a:lnSpc>
                <a:spcPct val="120000"/>
              </a:lnSpc>
              <a:spcBef>
                <a:spcPct val="0"/>
              </a:spcBef>
              <a:buFont typeface="Arial" panose="020B0604020202020204" pitchFamily="34" charset="0"/>
              <a:buNone/>
            </a:pPr>
            <a:r>
              <a:rPr lang="en-US" altLang="zh-CN" sz="2000">
                <a:solidFill>
                  <a:schemeClr val="tx1">
                    <a:lumMod val="75000"/>
                    <a:lumOff val="25000"/>
                  </a:schemeClr>
                </a:solidFill>
              </a:rPr>
              <a:t>CSS3 Overview</a:t>
            </a:r>
            <a:endParaRPr lang="zh-CN" altLang="en-US" sz="2000" dirty="0">
              <a:solidFill>
                <a:schemeClr val="tx1">
                  <a:lumMod val="75000"/>
                  <a:lumOff val="25000"/>
                </a:schemeClr>
              </a:solidFill>
            </a:endParaRPr>
          </a:p>
        </p:txBody>
      </p:sp>
      <p:sp>
        <p:nvSpPr>
          <p:cNvPr id="19" name="MH_Entry_3"/>
          <p:cNvSpPr>
            <a:spLocks noChangeArrowheads="1"/>
          </p:cNvSpPr>
          <p:nvPr>
            <p:custDataLst>
              <p:tags r:id="rId7"/>
            </p:custDataLst>
          </p:nvPr>
        </p:nvSpPr>
        <p:spPr bwMode="auto">
          <a:xfrm>
            <a:off x="5425788" y="3696684"/>
            <a:ext cx="3013362" cy="76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0" rIns="0" bIns="0" anchor="ctr" anchorCtr="0">
            <a:normAutofit/>
          </a:bodyPr>
          <a:lstStyle/>
          <a:p>
            <a:pPr>
              <a:lnSpc>
                <a:spcPct val="120000"/>
              </a:lnSpc>
              <a:spcBef>
                <a:spcPct val="0"/>
              </a:spcBef>
              <a:buFont typeface="Arial" panose="020B0604020202020204" pitchFamily="34" charset="0"/>
              <a:buNone/>
            </a:pPr>
            <a:r>
              <a:rPr lang="en-US" altLang="zh-CN" sz="1600">
                <a:solidFill>
                  <a:srgbClr val="A3A3A3"/>
                </a:solidFill>
              </a:rPr>
              <a:t>Responsive Design</a:t>
            </a:r>
            <a:endParaRPr lang="zh-CN" altLang="en-US" sz="1600" dirty="0">
              <a:solidFill>
                <a:srgbClr val="A3A3A3"/>
              </a:solidFill>
            </a:endParaRPr>
          </a:p>
        </p:txBody>
      </p:sp>
      <p:sp>
        <p:nvSpPr>
          <p:cNvPr id="15" name="MH_Number_1">
            <a:hlinkClick r:id="rId12" action="ppaction://hlinksldjump"/>
          </p:cNvPr>
          <p:cNvSpPr/>
          <p:nvPr>
            <p:custDataLst>
              <p:tags r:id="rId8"/>
            </p:custDataLst>
          </p:nvPr>
        </p:nvSpPr>
        <p:spPr>
          <a:xfrm>
            <a:off x="3835667" y="1575324"/>
            <a:ext cx="551226" cy="55122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20000"/>
          </a:bodyPr>
          <a:lstStyle/>
          <a:p>
            <a:pPr algn="ctr"/>
            <a:r>
              <a:rPr lang="en-US" altLang="zh-CN" sz="2400">
                <a:solidFill>
                  <a:srgbClr val="FFFFFF"/>
                </a:solidFill>
                <a:cs typeface="Arial Unicode MS" panose="020B0604020202020204" pitchFamily="34" charset="-122"/>
              </a:rPr>
              <a:t>1</a:t>
            </a:r>
            <a:endParaRPr lang="zh-CN" altLang="en-US" sz="2400" dirty="0">
              <a:solidFill>
                <a:srgbClr val="FFFFFF"/>
              </a:solidFill>
              <a:cs typeface="Arial Unicode MS" panose="020B0604020202020204" pitchFamily="34" charset="-122"/>
            </a:endParaRPr>
          </a:p>
        </p:txBody>
      </p:sp>
      <p:sp>
        <p:nvSpPr>
          <p:cNvPr id="17" name="MH_Number_2"/>
          <p:cNvSpPr/>
          <p:nvPr>
            <p:custDataLst>
              <p:tags r:id="rId9"/>
            </p:custDataLst>
          </p:nvPr>
        </p:nvSpPr>
        <p:spPr>
          <a:xfrm>
            <a:off x="4662078" y="2526002"/>
            <a:ext cx="551226" cy="5512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20000"/>
          </a:bodyPr>
          <a:lstStyle/>
          <a:p>
            <a:pPr algn="ctr"/>
            <a:r>
              <a:rPr lang="en-US" altLang="zh-CN" sz="2400">
                <a:solidFill>
                  <a:srgbClr val="FFFFFF"/>
                </a:solidFill>
                <a:cs typeface="Arial Unicode MS" panose="020B0604020202020204" pitchFamily="34" charset="-122"/>
              </a:rPr>
              <a:t>2</a:t>
            </a:r>
            <a:endParaRPr lang="zh-CN" altLang="en-US" sz="2400" dirty="0">
              <a:solidFill>
                <a:srgbClr val="FFFFFF"/>
              </a:solidFill>
              <a:cs typeface="Arial Unicode MS" panose="020B0604020202020204" pitchFamily="34" charset="-122"/>
            </a:endParaRPr>
          </a:p>
        </p:txBody>
      </p:sp>
      <p:sp>
        <p:nvSpPr>
          <p:cNvPr id="21" name="MH_Number_3"/>
          <p:cNvSpPr/>
          <p:nvPr>
            <p:custDataLst>
              <p:tags r:id="rId10"/>
            </p:custDataLst>
          </p:nvPr>
        </p:nvSpPr>
        <p:spPr>
          <a:xfrm>
            <a:off x="4684062" y="3785470"/>
            <a:ext cx="551226" cy="55122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20000"/>
          </a:bodyPr>
          <a:lstStyle/>
          <a:p>
            <a:pPr algn="ctr"/>
            <a:r>
              <a:rPr lang="en-US" altLang="zh-CN" sz="2400">
                <a:solidFill>
                  <a:srgbClr val="FFFFFF"/>
                </a:solidFill>
                <a:cs typeface="Arial Unicode MS" panose="020B0604020202020204" pitchFamily="34" charset="-122"/>
              </a:rPr>
              <a:t>3</a:t>
            </a:r>
            <a:endParaRPr lang="zh-CN" altLang="en-US" sz="2400" dirty="0">
              <a:solidFill>
                <a:srgbClr val="FFFFFF"/>
              </a:solidFill>
              <a:cs typeface="Arial Unicode MS" panose="020B0604020202020204" pitchFamily="34" charset="-122"/>
            </a:endParaRPr>
          </a:p>
        </p:txBody>
      </p:sp>
    </p:spTree>
    <p:custDataLst>
      <p:tags r:id="rId1"/>
    </p:custDataLst>
    <p:extLst>
      <p:ext uri="{BB962C8B-B14F-4D97-AF65-F5344CB8AC3E}">
        <p14:creationId xmlns:p14="http://schemas.microsoft.com/office/powerpoint/2010/main" val="41996316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Box 1"/>
          <p:cNvSpPr txBox="1">
            <a:spLocks noChangeArrowheads="1"/>
          </p:cNvSpPr>
          <p:nvPr/>
        </p:nvSpPr>
        <p:spPr bwMode="auto">
          <a:xfrm>
            <a:off x="975961" y="1629228"/>
            <a:ext cx="816804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en-US" altLang="en-US" b="0" dirty="0">
                <a:latin typeface="Candara" panose="020E0502030303020204" pitchFamily="34" charset="0"/>
              </a:rPr>
              <a:t>Many new properties introduced in </a:t>
            </a:r>
            <a:r>
              <a:rPr lang="en-US" altLang="en-US" b="0" dirty="0" smtClean="0">
                <a:latin typeface="Candara" panose="020E0502030303020204" pitchFamily="34" charset="0"/>
              </a:rPr>
              <a:t>CSS3</a:t>
            </a:r>
          </a:p>
          <a:p>
            <a:pPr marL="457200" indent="-457200" eaLnBrk="1" hangingPunct="1">
              <a:buFont typeface="+mj-lt"/>
              <a:buAutoNum type="arabicPeriod"/>
            </a:pPr>
            <a:r>
              <a:rPr lang="en-US" altLang="en-US" b="0" dirty="0" smtClean="0">
                <a:latin typeface="Candara" panose="020E0502030303020204" pitchFamily="34" charset="0"/>
              </a:rPr>
              <a:t>Number </a:t>
            </a:r>
            <a:r>
              <a:rPr lang="en-US" altLang="en-US" b="0" dirty="0">
                <a:latin typeface="Candara" panose="020E0502030303020204" pitchFamily="34" charset="0"/>
              </a:rPr>
              <a:t>has nearly doubled</a:t>
            </a:r>
            <a:r>
              <a:rPr lang="en-US" altLang="en-US" b="0" dirty="0" smtClean="0">
                <a:latin typeface="Candara" panose="020E0502030303020204" pitchFamily="34" charset="0"/>
              </a:rPr>
              <a:t>!</a:t>
            </a:r>
            <a:endParaRPr lang="en-US" altLang="en-US" b="0" dirty="0">
              <a:latin typeface="Candara" panose="020E0502030303020204" pitchFamily="34" charset="0"/>
            </a:endParaRPr>
          </a:p>
          <a:p>
            <a:pPr marL="457200" indent="-457200" eaLnBrk="1" hangingPunct="1">
              <a:buFont typeface="+mj-lt"/>
              <a:buAutoNum type="arabicPeriod"/>
            </a:pPr>
            <a:r>
              <a:rPr lang="en-US" altLang="en-US" b="0" dirty="0">
                <a:latin typeface="Candara" panose="020E0502030303020204" pitchFamily="34" charset="0"/>
              </a:rPr>
              <a:t>No announcement has yet been made by W3C for a release </a:t>
            </a:r>
            <a:r>
              <a:rPr lang="en-US" altLang="en-US" b="0" dirty="0" smtClean="0">
                <a:latin typeface="Candara" panose="020E0502030303020204" pitchFamily="34" charset="0"/>
              </a:rPr>
              <a:t>date</a:t>
            </a:r>
            <a:endParaRPr lang="en-US" altLang="en-US" b="0" dirty="0">
              <a:latin typeface="Candara" panose="020E0502030303020204" pitchFamily="34" charset="0"/>
            </a:endParaRPr>
          </a:p>
          <a:p>
            <a:pPr marL="457200" indent="-457200" eaLnBrk="1" hangingPunct="1">
              <a:buFont typeface="+mj-lt"/>
              <a:buAutoNum type="arabicPeriod"/>
            </a:pPr>
            <a:r>
              <a:rPr lang="en-US" altLang="en-US" b="0" dirty="0">
                <a:latin typeface="Candara" panose="020E0502030303020204" pitchFamily="34" charset="0"/>
              </a:rPr>
              <a:t>CSS3 is further behind in development compared to </a:t>
            </a:r>
            <a:r>
              <a:rPr lang="en-US" altLang="en-US" b="0" dirty="0" smtClean="0">
                <a:latin typeface="Candara" panose="020E0502030303020204" pitchFamily="34" charset="0"/>
              </a:rPr>
              <a:t>HTML5</a:t>
            </a:r>
            <a:endParaRPr lang="en-US" altLang="en-US" b="0" dirty="0">
              <a:latin typeface="Candara" panose="020E0502030303020204" pitchFamily="34" charset="0"/>
            </a:endParaRPr>
          </a:p>
          <a:p>
            <a:pPr eaLnBrk="1" hangingPunct="1"/>
            <a:r>
              <a:rPr lang="en-US" altLang="en-US" b="0" dirty="0">
                <a:latin typeface="Candara" panose="020E0502030303020204" pitchFamily="34" charset="0"/>
              </a:rPr>
              <a:t>But browser developers have introduced many </a:t>
            </a:r>
            <a:r>
              <a:rPr lang="en-US" altLang="en-US" b="0" dirty="0" smtClean="0">
                <a:latin typeface="Candara" panose="020E0502030303020204" pitchFamily="34" charset="0"/>
              </a:rPr>
              <a:t>CSS3 Properties </a:t>
            </a:r>
            <a:r>
              <a:rPr lang="en-US" altLang="en-US" b="0" dirty="0">
                <a:latin typeface="Candara" panose="020E0502030303020204" pitchFamily="34" charset="0"/>
              </a:rPr>
              <a:t>into their browsers.</a:t>
            </a:r>
          </a:p>
        </p:txBody>
      </p:sp>
      <p:sp>
        <p:nvSpPr>
          <p:cNvPr id="3" name="Title 1"/>
          <p:cNvSpPr txBox="1">
            <a:spLocks/>
          </p:cNvSpPr>
          <p:nvPr/>
        </p:nvSpPr>
        <p:spPr>
          <a:xfrm>
            <a:off x="975960" y="4194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CSS3 O</a:t>
            </a:r>
            <a:r>
              <a:rPr lang="en-US" altLang="zh-CN" sz="4000" dirty="0" smtClean="0"/>
              <a:t>verview</a:t>
            </a:r>
            <a:endParaRPr lang="en-US" sz="4000" dirty="0"/>
          </a:p>
        </p:txBody>
      </p:sp>
    </p:spTree>
    <p:extLst>
      <p:ext uri="{BB962C8B-B14F-4D97-AF65-F5344CB8AC3E}">
        <p14:creationId xmlns:p14="http://schemas.microsoft.com/office/powerpoint/2010/main" val="34403121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810000" y="0"/>
            <a:ext cx="7620000" cy="1143000"/>
          </a:xfrm>
        </p:spPr>
        <p:txBody>
          <a:bodyPr/>
          <a:lstStyle/>
          <a:p>
            <a:pPr lvl="0"/>
            <a:r>
              <a:rPr lang="en-US" sz="4800" dirty="0"/>
              <a:t>CSS</a:t>
            </a:r>
          </a:p>
        </p:txBody>
      </p:sp>
      <p:sp>
        <p:nvSpPr>
          <p:cNvPr id="3" name="Rectangle 4"/>
          <p:cNvSpPr/>
          <p:nvPr/>
        </p:nvSpPr>
        <p:spPr>
          <a:xfrm>
            <a:off x="810000" y="1637640"/>
            <a:ext cx="7855920" cy="350354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pPr>
            <a:r>
              <a:rPr lang="en-US" sz="2800" b="0" i="0" u="none" strike="noStrike" kern="1200" spc="0" dirty="0">
                <a:ln>
                  <a:noFill/>
                </a:ln>
                <a:solidFill>
                  <a:srgbClr val="000000"/>
                </a:solidFill>
                <a:latin typeface="Candara" panose="020E0502030303020204" pitchFamily="34" charset="0"/>
                <a:ea typeface="Microsoft YaHei" pitchFamily="2"/>
                <a:cs typeface="Mangal" pitchFamily="2"/>
              </a:rPr>
              <a:t>Cascading Style Sheets, or CSS, is a style sheet language used on the Web</a:t>
            </a:r>
          </a:p>
          <a:p>
            <a:pPr marL="0" marR="0" lvl="0" indent="0" algn="l" rtl="0" hangingPunct="1">
              <a:lnSpc>
                <a:spcPct val="100000"/>
              </a:lnSpc>
              <a:spcBef>
                <a:spcPts val="0"/>
              </a:spcBef>
              <a:spcAft>
                <a:spcPts val="0"/>
              </a:spcAft>
              <a:buNone/>
              <a:tabLst/>
            </a:pPr>
            <a:r>
              <a:rPr lang="en-US" sz="2800" b="0" i="0" u="none" strike="noStrike" kern="1200" spc="0" dirty="0">
                <a:ln>
                  <a:noFill/>
                </a:ln>
                <a:solidFill>
                  <a:srgbClr val="000000"/>
                </a:solidFill>
                <a:latin typeface="Candara" panose="020E0502030303020204" pitchFamily="34" charset="0"/>
                <a:ea typeface="Microsoft YaHei" pitchFamily="2"/>
                <a:cs typeface="Mangal" pitchFamily="2"/>
              </a:rPr>
              <a:t>CSS specifications are maintained by the World Wide Web Consortium (W3C)</a:t>
            </a:r>
          </a:p>
          <a:p>
            <a:pPr marL="0" marR="0" lvl="0" indent="0" algn="l" rtl="0" hangingPunct="1">
              <a:lnSpc>
                <a:spcPct val="100000"/>
              </a:lnSpc>
              <a:spcBef>
                <a:spcPts val="0"/>
              </a:spcBef>
              <a:spcAft>
                <a:spcPts val="0"/>
              </a:spcAft>
              <a:buNone/>
              <a:tabLst/>
            </a:pPr>
            <a:r>
              <a:rPr lang="en-US" sz="2800" b="0" i="0" u="none" strike="noStrike" kern="1200" spc="0" dirty="0">
                <a:ln>
                  <a:noFill/>
                </a:ln>
                <a:solidFill>
                  <a:srgbClr val="000000"/>
                </a:solidFill>
                <a:latin typeface="Candara" panose="020E0502030303020204" pitchFamily="34" charset="0"/>
                <a:ea typeface="Microsoft YaHei" pitchFamily="2"/>
                <a:cs typeface="Mangal" pitchFamily="2"/>
              </a:rPr>
              <a:t>Three versions of CSS exist: CSS1, CSS2, and CSS3</a:t>
            </a:r>
          </a:p>
          <a:p>
            <a:pPr marL="0" marR="0" lvl="0" indent="0" algn="l" rtl="0" hangingPunct="1">
              <a:lnSpc>
                <a:spcPct val="100000"/>
              </a:lnSpc>
              <a:spcBef>
                <a:spcPts val="0"/>
              </a:spcBef>
              <a:spcAft>
                <a:spcPts val="0"/>
              </a:spcAft>
              <a:buNone/>
              <a:tabLst/>
            </a:pPr>
            <a:r>
              <a:rPr lang="en-US" sz="2200" b="0" i="0" u="none" strike="noStrike" kern="1200" spc="0" dirty="0">
                <a:ln>
                  <a:noFill/>
                </a:ln>
                <a:solidFill>
                  <a:srgbClr val="000000"/>
                </a:solidFill>
                <a:latin typeface="Calibri" pitchFamily="18"/>
                <a:ea typeface="Microsoft YaHei" pitchFamily="2"/>
                <a:cs typeface="Mangal" pitchFamily="2"/>
              </a:rPr>
              <a:t> </a:t>
            </a:r>
          </a:p>
          <a:p>
            <a:pPr marL="0" marR="0" lvl="0" indent="0" algn="l" rtl="0" hangingPunct="1">
              <a:lnSpc>
                <a:spcPct val="100000"/>
              </a:lnSpc>
              <a:spcBef>
                <a:spcPts val="0"/>
              </a:spcBef>
              <a:spcAft>
                <a:spcPts val="0"/>
              </a:spcAft>
              <a:buNone/>
              <a:tabLst/>
            </a:pPr>
            <a:endParaRPr lang="en-US" sz="2800" b="0" i="0" u="none" strike="noStrike" kern="1200" spc="0" dirty="0">
              <a:ln>
                <a:noFill/>
              </a:ln>
              <a:solidFill>
                <a:srgbClr val="000000"/>
              </a:solidFill>
              <a:latin typeface="Calibri" pitchFamily="18"/>
              <a:ea typeface="Microsoft YaHei" pitchFamily="2"/>
              <a:cs typeface="Mangal" pitchFamily="2"/>
            </a:endParaRPr>
          </a:p>
          <a:p>
            <a:pPr marL="0" marR="0" lvl="0" indent="0" algn="l" rtl="0" hangingPunct="1">
              <a:lnSpc>
                <a:spcPct val="100000"/>
              </a:lnSpc>
              <a:spcBef>
                <a:spcPts val="0"/>
              </a:spcBef>
              <a:spcAft>
                <a:spcPts val="0"/>
              </a:spcAft>
              <a:buNone/>
              <a:tabLst/>
            </a:pPr>
            <a:endParaRPr lang="en-US" sz="2800" b="0" i="0" u="none" strike="noStrike" kern="1200" spc="0" dirty="0">
              <a:ln>
                <a:noFill/>
              </a:ln>
              <a:solidFill>
                <a:srgbClr val="000000"/>
              </a:solidFill>
              <a:latin typeface="Calibri" pitchFamily="18"/>
              <a:ea typeface="Microsoft YaHei" pitchFamily="2"/>
              <a:cs typeface="Mangal"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
          <p:cNvSpPr>
            <a:spLocks noChangeArrowheads="1"/>
          </p:cNvSpPr>
          <p:nvPr/>
        </p:nvSpPr>
        <p:spPr bwMode="auto">
          <a:xfrm>
            <a:off x="827314" y="1551478"/>
            <a:ext cx="86106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en-US" altLang="en-US" b="0" dirty="0" smtClean="0">
                <a:latin typeface="Candara" panose="020E0502030303020204" pitchFamily="34" charset="0"/>
              </a:rPr>
              <a:t>CSS3 </a:t>
            </a:r>
            <a:r>
              <a:rPr lang="en-US" altLang="en-US" b="0" dirty="0">
                <a:latin typeface="Candara" panose="020E0502030303020204" pitchFamily="34" charset="0"/>
              </a:rPr>
              <a:t>is split up into "modules". </a:t>
            </a:r>
          </a:p>
          <a:p>
            <a:pPr eaLnBrk="1" hangingPunct="1"/>
            <a:r>
              <a:rPr lang="en-US" altLang="en-US" b="0" dirty="0">
                <a:latin typeface="Candara" panose="020E0502030303020204" pitchFamily="34" charset="0"/>
              </a:rPr>
              <a:t>Some of the most important CSS3 modules </a:t>
            </a:r>
            <a:r>
              <a:rPr lang="en-US" altLang="en-US" b="0" dirty="0" smtClean="0">
                <a:latin typeface="Candara" panose="020E0502030303020204" pitchFamily="34" charset="0"/>
              </a:rPr>
              <a:t>are</a:t>
            </a:r>
            <a:endParaRPr lang="en-US" altLang="en-US" b="0" dirty="0">
              <a:latin typeface="Candara" panose="020E0502030303020204" pitchFamily="34" charset="0"/>
            </a:endParaRPr>
          </a:p>
          <a:p>
            <a:pPr eaLnBrk="1" hangingPunct="1">
              <a:buFont typeface="Arial" panose="020B0604020202020204" pitchFamily="34" charset="0"/>
              <a:buChar char="•"/>
            </a:pPr>
            <a:r>
              <a:rPr lang="en-US" altLang="en-US" b="0" dirty="0">
                <a:latin typeface="Candara" panose="020E0502030303020204" pitchFamily="34" charset="0"/>
              </a:rPr>
              <a:t> Selectors</a:t>
            </a:r>
          </a:p>
          <a:p>
            <a:pPr eaLnBrk="1" hangingPunct="1">
              <a:buFont typeface="Arial" panose="020B0604020202020204" pitchFamily="34" charset="0"/>
              <a:buChar char="•"/>
            </a:pPr>
            <a:r>
              <a:rPr lang="en-US" altLang="en-US" b="0" dirty="0">
                <a:latin typeface="Candara" panose="020E0502030303020204" pitchFamily="34" charset="0"/>
              </a:rPr>
              <a:t> Box Model</a:t>
            </a:r>
          </a:p>
          <a:p>
            <a:pPr eaLnBrk="1" hangingPunct="1">
              <a:buFont typeface="Arial" panose="020B0604020202020204" pitchFamily="34" charset="0"/>
              <a:buChar char="•"/>
            </a:pPr>
            <a:r>
              <a:rPr lang="en-US" altLang="en-US" b="0" dirty="0">
                <a:latin typeface="Candara" panose="020E0502030303020204" pitchFamily="34" charset="0"/>
              </a:rPr>
              <a:t> Backgrounds and Borders</a:t>
            </a:r>
          </a:p>
          <a:p>
            <a:pPr eaLnBrk="1" hangingPunct="1">
              <a:buFont typeface="Arial" panose="020B0604020202020204" pitchFamily="34" charset="0"/>
              <a:buChar char="•"/>
            </a:pPr>
            <a:r>
              <a:rPr lang="en-US" altLang="en-US" b="0" dirty="0">
                <a:latin typeface="Candara" panose="020E0502030303020204" pitchFamily="34" charset="0"/>
              </a:rPr>
              <a:t> Text Effects</a:t>
            </a:r>
          </a:p>
          <a:p>
            <a:pPr eaLnBrk="1" hangingPunct="1">
              <a:buFont typeface="Arial" panose="020B0604020202020204" pitchFamily="34" charset="0"/>
              <a:buChar char="•"/>
            </a:pPr>
            <a:r>
              <a:rPr lang="en-US" altLang="en-US" b="0" dirty="0">
                <a:latin typeface="Candara" panose="020E0502030303020204" pitchFamily="34" charset="0"/>
              </a:rPr>
              <a:t> 2D/3D Transformations</a:t>
            </a:r>
          </a:p>
          <a:p>
            <a:pPr eaLnBrk="1" hangingPunct="1">
              <a:buFont typeface="Arial" panose="020B0604020202020204" pitchFamily="34" charset="0"/>
              <a:buChar char="•"/>
            </a:pPr>
            <a:r>
              <a:rPr lang="en-US" altLang="en-US" b="0" dirty="0">
                <a:latin typeface="Candara" panose="020E0502030303020204" pitchFamily="34" charset="0"/>
              </a:rPr>
              <a:t> Animations</a:t>
            </a:r>
          </a:p>
          <a:p>
            <a:pPr eaLnBrk="1" hangingPunct="1">
              <a:buFont typeface="Arial" panose="020B0604020202020204" pitchFamily="34" charset="0"/>
              <a:buChar char="•"/>
            </a:pPr>
            <a:r>
              <a:rPr lang="en-US" altLang="en-US" b="0" dirty="0">
                <a:latin typeface="Candara" panose="020E0502030303020204" pitchFamily="34" charset="0"/>
              </a:rPr>
              <a:t> Multiple Column Layout</a:t>
            </a:r>
          </a:p>
          <a:p>
            <a:pPr eaLnBrk="1" hangingPunct="1">
              <a:buFont typeface="Arial" panose="020B0604020202020204" pitchFamily="34" charset="0"/>
              <a:buChar char="•"/>
            </a:pPr>
            <a:r>
              <a:rPr lang="en-US" altLang="en-US" b="0" dirty="0">
                <a:latin typeface="Candara" panose="020E0502030303020204" pitchFamily="34" charset="0"/>
              </a:rPr>
              <a:t> User Interface</a:t>
            </a:r>
          </a:p>
          <a:p>
            <a:pPr eaLnBrk="1" hangingPunct="1">
              <a:buFont typeface="Arial" panose="020B0604020202020204" pitchFamily="34" charset="0"/>
              <a:buChar char="•"/>
            </a:pPr>
            <a:endParaRPr lang="en-US" altLang="en-US" dirty="0"/>
          </a:p>
        </p:txBody>
      </p:sp>
      <p:sp>
        <p:nvSpPr>
          <p:cNvPr id="3" name="Title 1"/>
          <p:cNvSpPr txBox="1">
            <a:spLocks/>
          </p:cNvSpPr>
          <p:nvPr/>
        </p:nvSpPr>
        <p:spPr>
          <a:xfrm>
            <a:off x="961445"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CSS3 </a:t>
            </a:r>
            <a:r>
              <a:rPr lang="en-US" altLang="zh-CN" sz="4000" dirty="0" smtClean="0"/>
              <a:t>modules</a:t>
            </a:r>
            <a:endParaRPr lang="en-US" sz="4000" dirty="0"/>
          </a:p>
        </p:txBody>
      </p:sp>
    </p:spTree>
    <p:extLst>
      <p:ext uri="{BB962C8B-B14F-4D97-AF65-F5344CB8AC3E}">
        <p14:creationId xmlns:p14="http://schemas.microsoft.com/office/powerpoint/2010/main" val="35763830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961445" y="1327830"/>
            <a:ext cx="8182555"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en-US" altLang="en-US" b="0" dirty="0">
                <a:solidFill>
                  <a:srgbClr val="FF0000"/>
                </a:solidFill>
                <a:latin typeface="Candara" panose="020E0502030303020204" pitchFamily="34" charset="0"/>
              </a:rPr>
              <a:t>CSS3 is still under active development, and although W3C has defined draft syntax standards, browser developers have started a CSS3 “war” – developing their own syntax for some new CSS3 keywords</a:t>
            </a:r>
            <a:r>
              <a:rPr lang="en-US" altLang="en-US" b="0" dirty="0" smtClean="0">
                <a:solidFill>
                  <a:srgbClr val="FF0000"/>
                </a:solidFill>
                <a:latin typeface="Candara" panose="020E0502030303020204" pitchFamily="34" charset="0"/>
              </a:rPr>
              <a:t>!</a:t>
            </a:r>
            <a:endParaRPr lang="en-US" altLang="en-US" b="0" dirty="0">
              <a:latin typeface="Candara" panose="020E0502030303020204" pitchFamily="34" charset="0"/>
            </a:endParaRPr>
          </a:p>
          <a:p>
            <a:pPr eaLnBrk="1" hangingPunct="1"/>
            <a:r>
              <a:rPr lang="en-US" altLang="en-US" b="0" dirty="0">
                <a:latin typeface="Candara" panose="020E0502030303020204" pitchFamily="34" charset="0"/>
              </a:rPr>
              <a:t>In the not-so-distant past, had to specify a range of</a:t>
            </a:r>
          </a:p>
          <a:p>
            <a:pPr eaLnBrk="1" hangingPunct="1"/>
            <a:r>
              <a:rPr lang="en-US" altLang="en-US" b="0" dirty="0">
                <a:latin typeface="Candara" panose="020E0502030303020204" pitchFamily="34" charset="0"/>
              </a:rPr>
              <a:t>keywords for different browsers in your web page!</a:t>
            </a:r>
          </a:p>
          <a:p>
            <a:pPr eaLnBrk="1" hangingPunct="1"/>
            <a:r>
              <a:rPr lang="en-US" altLang="en-US" b="0" dirty="0">
                <a:latin typeface="Candara" panose="020E0502030303020204" pitchFamily="34" charset="0"/>
              </a:rPr>
              <a:t>E.g.</a:t>
            </a:r>
          </a:p>
          <a:p>
            <a:pPr eaLnBrk="1" hangingPunct="1"/>
            <a:endParaRPr lang="en-US" altLang="en-US" sz="800" b="0" dirty="0">
              <a:latin typeface="Candara" panose="020E0502030303020204" pitchFamily="34" charset="0"/>
            </a:endParaRPr>
          </a:p>
          <a:p>
            <a:pPr eaLnBrk="1" hangingPunct="1"/>
            <a:r>
              <a:rPr lang="en-US" altLang="en-US" b="0" dirty="0">
                <a:latin typeface="Candara" panose="020E0502030303020204" pitchFamily="34" charset="0"/>
              </a:rPr>
              <a:t>W3C: </a:t>
            </a:r>
            <a:r>
              <a:rPr lang="en-US" altLang="en-US" b="0" dirty="0" smtClean="0">
                <a:solidFill>
                  <a:srgbClr val="0000CC"/>
                </a:solidFill>
                <a:latin typeface="Candara" panose="020E0502030303020204" pitchFamily="34" charset="0"/>
              </a:rPr>
              <a:t>border-radius</a:t>
            </a:r>
            <a:endParaRPr lang="en-US" altLang="en-US" b="0" dirty="0">
              <a:solidFill>
                <a:srgbClr val="0000CC"/>
              </a:solidFill>
              <a:latin typeface="Candara" panose="020E0502030303020204" pitchFamily="34" charset="0"/>
            </a:endParaRPr>
          </a:p>
          <a:p>
            <a:pPr eaLnBrk="1" hangingPunct="1"/>
            <a:r>
              <a:rPr lang="en-US" altLang="en-US" b="0" dirty="0">
                <a:latin typeface="Candara" panose="020E0502030303020204" pitchFamily="34" charset="0"/>
              </a:rPr>
              <a:t>Safari and Chrome: </a:t>
            </a:r>
            <a:r>
              <a:rPr lang="en-US" altLang="en-US" b="0" dirty="0">
                <a:solidFill>
                  <a:srgbClr val="0000CC"/>
                </a:solidFill>
                <a:latin typeface="Candara" panose="020E0502030303020204" pitchFamily="34" charset="0"/>
              </a:rPr>
              <a:t>-</a:t>
            </a:r>
            <a:r>
              <a:rPr lang="en-US" altLang="en-US" b="0" dirty="0" err="1" smtClean="0">
                <a:solidFill>
                  <a:srgbClr val="0000CC"/>
                </a:solidFill>
                <a:latin typeface="Candara" panose="020E0502030303020204" pitchFamily="34" charset="0"/>
              </a:rPr>
              <a:t>webkit</a:t>
            </a:r>
            <a:r>
              <a:rPr lang="en-US" altLang="en-US" b="0" dirty="0" smtClean="0">
                <a:solidFill>
                  <a:srgbClr val="0000CC"/>
                </a:solidFill>
                <a:latin typeface="Candara" panose="020E0502030303020204" pitchFamily="34" charset="0"/>
              </a:rPr>
              <a:t>-border-radius</a:t>
            </a:r>
            <a:endParaRPr lang="en-US" altLang="en-US" b="0" dirty="0">
              <a:latin typeface="Candara" panose="020E0502030303020204" pitchFamily="34" charset="0"/>
            </a:endParaRPr>
          </a:p>
          <a:p>
            <a:pPr eaLnBrk="1" hangingPunct="1"/>
            <a:r>
              <a:rPr lang="en-US" altLang="en-US" b="0" dirty="0">
                <a:latin typeface="Candara" panose="020E0502030303020204" pitchFamily="34" charset="0"/>
              </a:rPr>
              <a:t>Firefox: </a:t>
            </a:r>
            <a:r>
              <a:rPr lang="en-US" altLang="en-US" b="0" dirty="0">
                <a:solidFill>
                  <a:srgbClr val="0000CC"/>
                </a:solidFill>
                <a:latin typeface="Candara" panose="020E0502030303020204" pitchFamily="34" charset="0"/>
              </a:rPr>
              <a:t>-</a:t>
            </a:r>
            <a:r>
              <a:rPr lang="en-US" altLang="en-US" b="0" dirty="0" err="1" smtClean="0">
                <a:solidFill>
                  <a:srgbClr val="0000CC"/>
                </a:solidFill>
                <a:latin typeface="Candara" panose="020E0502030303020204" pitchFamily="34" charset="0"/>
              </a:rPr>
              <a:t>moz</a:t>
            </a:r>
            <a:r>
              <a:rPr lang="en-US" altLang="en-US" b="0" dirty="0" smtClean="0">
                <a:solidFill>
                  <a:srgbClr val="0000CC"/>
                </a:solidFill>
                <a:latin typeface="Candara" panose="020E0502030303020204" pitchFamily="34" charset="0"/>
              </a:rPr>
              <a:t>-border-radius</a:t>
            </a:r>
            <a:endParaRPr lang="en-US" altLang="en-US" b="0" dirty="0">
              <a:solidFill>
                <a:srgbClr val="0000CC"/>
              </a:solidFill>
              <a:latin typeface="Candara" panose="020E0502030303020204" pitchFamily="34" charset="0"/>
            </a:endParaRPr>
          </a:p>
          <a:p>
            <a:pPr eaLnBrk="1" hangingPunct="1"/>
            <a:r>
              <a:rPr lang="en-US" altLang="en-US" b="0" dirty="0">
                <a:latin typeface="Candara" panose="020E0502030303020204" pitchFamily="34" charset="0"/>
              </a:rPr>
              <a:t>Internet Explorer: </a:t>
            </a:r>
            <a:r>
              <a:rPr lang="en-US" altLang="en-US" b="0" dirty="0">
                <a:solidFill>
                  <a:srgbClr val="0000CC"/>
                </a:solidFill>
                <a:latin typeface="Candara" panose="020E0502030303020204" pitchFamily="34" charset="0"/>
              </a:rPr>
              <a:t>-</a:t>
            </a:r>
            <a:r>
              <a:rPr lang="en-US" altLang="en-US" b="0" dirty="0" err="1" smtClean="0">
                <a:solidFill>
                  <a:srgbClr val="0000CC"/>
                </a:solidFill>
                <a:latin typeface="Candara" panose="020E0502030303020204" pitchFamily="34" charset="0"/>
              </a:rPr>
              <a:t>ms</a:t>
            </a:r>
            <a:r>
              <a:rPr lang="en-US" altLang="en-US" b="0" dirty="0" smtClean="0">
                <a:solidFill>
                  <a:srgbClr val="0000CC"/>
                </a:solidFill>
                <a:latin typeface="Candara" panose="020E0502030303020204" pitchFamily="34" charset="0"/>
              </a:rPr>
              <a:t>-radius</a:t>
            </a:r>
            <a:endParaRPr lang="en-US" altLang="en-US" b="0" dirty="0">
              <a:latin typeface="Candara" panose="020E0502030303020204" pitchFamily="34" charset="0"/>
            </a:endParaRPr>
          </a:p>
          <a:p>
            <a:pPr eaLnBrk="1" hangingPunct="1"/>
            <a:r>
              <a:rPr lang="en-US" altLang="en-US" b="0" dirty="0">
                <a:latin typeface="Candara" panose="020E0502030303020204" pitchFamily="34" charset="0"/>
              </a:rPr>
              <a:t>Opera: </a:t>
            </a:r>
            <a:r>
              <a:rPr lang="en-US" altLang="en-US" b="0" dirty="0">
                <a:solidFill>
                  <a:srgbClr val="0000CC"/>
                </a:solidFill>
                <a:latin typeface="Candara" panose="020E0502030303020204" pitchFamily="34" charset="0"/>
              </a:rPr>
              <a:t>-o-radius</a:t>
            </a:r>
          </a:p>
        </p:txBody>
      </p:sp>
      <p:sp>
        <p:nvSpPr>
          <p:cNvPr id="3" name="Title 1"/>
          <p:cNvSpPr txBox="1">
            <a:spLocks/>
          </p:cNvSpPr>
          <p:nvPr/>
        </p:nvSpPr>
        <p:spPr>
          <a:xfrm>
            <a:off x="961445"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CSS3 </a:t>
            </a:r>
            <a:r>
              <a:rPr lang="en-US" altLang="zh-CN" sz="4000" dirty="0" smtClean="0"/>
              <a:t>war</a:t>
            </a:r>
            <a:endParaRPr lang="en-US" sz="4000" dirty="0"/>
          </a:p>
        </p:txBody>
      </p:sp>
    </p:spTree>
    <p:extLst>
      <p:ext uri="{BB962C8B-B14F-4D97-AF65-F5344CB8AC3E}">
        <p14:creationId xmlns:p14="http://schemas.microsoft.com/office/powerpoint/2010/main" val="34094302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
          <p:cNvSpPr>
            <a:spLocks noChangeArrowheads="1"/>
          </p:cNvSpPr>
          <p:nvPr/>
        </p:nvSpPr>
        <p:spPr bwMode="auto">
          <a:xfrm>
            <a:off x="961445" y="1143000"/>
            <a:ext cx="87630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en-US" altLang="en-US" b="0" dirty="0">
                <a:solidFill>
                  <a:srgbClr val="000000"/>
                </a:solidFill>
                <a:latin typeface="Candara" panose="020E0502030303020204" pitchFamily="34" charset="0"/>
              </a:rPr>
              <a:t>To use, place prefix before CSS property name. </a:t>
            </a:r>
          </a:p>
          <a:p>
            <a:pPr eaLnBrk="1" hangingPunct="1"/>
            <a:r>
              <a:rPr lang="en-US" altLang="en-US" b="0" dirty="0">
                <a:solidFill>
                  <a:srgbClr val="000000"/>
                </a:solidFill>
                <a:latin typeface="Candara" panose="020E0502030303020204" pitchFamily="34" charset="0"/>
              </a:rPr>
              <a:t>In most cases, only need </a:t>
            </a:r>
            <a:r>
              <a:rPr lang="en-US" altLang="en-US" b="0" dirty="0">
                <a:solidFill>
                  <a:srgbClr val="0000CC"/>
                </a:solidFill>
                <a:latin typeface="Candara" panose="020E0502030303020204" pitchFamily="34" charset="0"/>
              </a:rPr>
              <a:t>-</a:t>
            </a:r>
            <a:r>
              <a:rPr lang="en-US" altLang="en-US" b="0" dirty="0" err="1">
                <a:solidFill>
                  <a:srgbClr val="0000CC"/>
                </a:solidFill>
                <a:latin typeface="Candara" panose="020E0502030303020204" pitchFamily="34" charset="0"/>
              </a:rPr>
              <a:t>moz</a:t>
            </a:r>
            <a:r>
              <a:rPr lang="en-US" altLang="en-US" b="0" dirty="0">
                <a:solidFill>
                  <a:srgbClr val="0000CC"/>
                </a:solidFill>
                <a:latin typeface="Candara" panose="020E0502030303020204" pitchFamily="34" charset="0"/>
              </a:rPr>
              <a:t>- </a:t>
            </a:r>
            <a:r>
              <a:rPr lang="en-US" altLang="en-US" b="0" dirty="0">
                <a:solidFill>
                  <a:srgbClr val="000000"/>
                </a:solidFill>
                <a:latin typeface="Candara" panose="020E0502030303020204" pitchFamily="34" charset="0"/>
              </a:rPr>
              <a:t>and </a:t>
            </a:r>
            <a:r>
              <a:rPr lang="en-US" altLang="en-US" b="0" dirty="0">
                <a:solidFill>
                  <a:srgbClr val="0000CC"/>
                </a:solidFill>
                <a:latin typeface="Candara" panose="020E0502030303020204" pitchFamily="34" charset="0"/>
              </a:rPr>
              <a:t>-</a:t>
            </a:r>
            <a:r>
              <a:rPr lang="en-US" altLang="en-US" b="0" dirty="0" err="1">
                <a:solidFill>
                  <a:srgbClr val="0000CC"/>
                </a:solidFill>
                <a:latin typeface="Candara" panose="020E0502030303020204" pitchFamily="34" charset="0"/>
              </a:rPr>
              <a:t>webkit</a:t>
            </a:r>
            <a:r>
              <a:rPr lang="en-US" altLang="en-US" b="0" dirty="0">
                <a:solidFill>
                  <a:srgbClr val="0000CC"/>
                </a:solidFill>
                <a:latin typeface="Candara" panose="020E0502030303020204" pitchFamily="34" charset="0"/>
              </a:rPr>
              <a:t>- </a:t>
            </a:r>
            <a:r>
              <a:rPr lang="en-US" altLang="en-US" b="0" dirty="0">
                <a:solidFill>
                  <a:srgbClr val="000000"/>
                </a:solidFill>
                <a:latin typeface="Candara" panose="020E0502030303020204" pitchFamily="34" charset="0"/>
              </a:rPr>
              <a:t>prefixes. </a:t>
            </a:r>
          </a:p>
          <a:p>
            <a:pPr eaLnBrk="1" hangingPunct="1"/>
            <a:r>
              <a:rPr lang="en-US" altLang="en-US" b="0" dirty="0">
                <a:solidFill>
                  <a:srgbClr val="000000"/>
                </a:solidFill>
                <a:latin typeface="Candara" panose="020E0502030303020204" pitchFamily="34" charset="0"/>
              </a:rPr>
              <a:t>Recommended: To future-proof work, include non-prefixed version as last declaration</a:t>
            </a:r>
            <a:r>
              <a:rPr lang="en-US" altLang="en-US" b="0" dirty="0" smtClean="0">
                <a:solidFill>
                  <a:srgbClr val="000000"/>
                </a:solidFill>
                <a:latin typeface="Candara" panose="020E0502030303020204" pitchFamily="34" charset="0"/>
              </a:rPr>
              <a:t>.</a:t>
            </a:r>
            <a:endParaRPr lang="en-US" altLang="en-US" b="0" dirty="0">
              <a:solidFill>
                <a:srgbClr val="0000CC"/>
              </a:solidFill>
              <a:latin typeface="Candara" panose="020E0502030303020204" pitchFamily="34" charset="0"/>
            </a:endParaRPr>
          </a:p>
          <a:p>
            <a:pPr eaLnBrk="1" hangingPunct="1"/>
            <a:r>
              <a:rPr lang="en-US" altLang="en-US" b="0" dirty="0">
                <a:solidFill>
                  <a:srgbClr val="000000"/>
                </a:solidFill>
                <a:latin typeface="Candara" panose="020E0502030303020204" pitchFamily="34" charset="0"/>
              </a:rPr>
              <a:t>Eventually, all browsers will move to W3C standards</a:t>
            </a:r>
            <a:r>
              <a:rPr lang="en-US" altLang="en-US" b="0" dirty="0" smtClean="0">
                <a:solidFill>
                  <a:srgbClr val="000000"/>
                </a:solidFill>
                <a:latin typeface="Candara" panose="020E0502030303020204" pitchFamily="34" charset="0"/>
              </a:rPr>
              <a:t>.</a:t>
            </a:r>
          </a:p>
          <a:p>
            <a:pPr eaLnBrk="1" hangingPunct="1"/>
            <a:endParaRPr lang="en-US" altLang="en-US" b="0" dirty="0">
              <a:solidFill>
                <a:srgbClr val="000000"/>
              </a:solidFill>
              <a:latin typeface="Candara" panose="020E0502030303020204" pitchFamily="34" charset="0"/>
            </a:endParaRPr>
          </a:p>
          <a:p>
            <a:pPr eaLnBrk="1" hangingPunct="1"/>
            <a:r>
              <a:rPr lang="en-US" altLang="en-US" b="0" dirty="0">
                <a:solidFill>
                  <a:srgbClr val="FF0000"/>
                </a:solidFill>
                <a:latin typeface="Candara" panose="020E0502030303020204" pitchFamily="34" charset="0"/>
              </a:rPr>
              <a:t>I tried just the W3C keyword for several properties,</a:t>
            </a:r>
          </a:p>
          <a:p>
            <a:pPr eaLnBrk="1" hangingPunct="1"/>
            <a:r>
              <a:rPr lang="en-US" altLang="en-US" b="0" dirty="0">
                <a:solidFill>
                  <a:srgbClr val="FF0000"/>
                </a:solidFill>
                <a:latin typeface="Candara" panose="020E0502030303020204" pitchFamily="34" charset="0"/>
              </a:rPr>
              <a:t>and they worked fine.</a:t>
            </a:r>
            <a:endParaRPr lang="bg-BG" altLang="en-US" b="0" dirty="0">
              <a:solidFill>
                <a:srgbClr val="FF0000"/>
              </a:solidFill>
              <a:latin typeface="Candara" panose="020E0502030303020204" pitchFamily="34" charset="0"/>
            </a:endParaRPr>
          </a:p>
        </p:txBody>
      </p:sp>
      <p:sp>
        <p:nvSpPr>
          <p:cNvPr id="3" name="Title 1"/>
          <p:cNvSpPr txBox="1">
            <a:spLocks/>
          </p:cNvSpPr>
          <p:nvPr/>
        </p:nvSpPr>
        <p:spPr>
          <a:xfrm>
            <a:off x="961445"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CSS3 </a:t>
            </a:r>
            <a:r>
              <a:rPr lang="en-US" altLang="zh-CN" sz="4000" dirty="0" smtClean="0"/>
              <a:t>war</a:t>
            </a:r>
            <a:endParaRPr lang="en-US" sz="4000" dirty="0"/>
          </a:p>
        </p:txBody>
      </p:sp>
    </p:spTree>
    <p:extLst>
      <p:ext uri="{BB962C8B-B14F-4D97-AF65-F5344CB8AC3E}">
        <p14:creationId xmlns:p14="http://schemas.microsoft.com/office/powerpoint/2010/main" val="30640109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ChangeArrowheads="1"/>
          </p:cNvSpPr>
          <p:nvPr/>
        </p:nvSpPr>
        <p:spPr bwMode="auto">
          <a:xfrm>
            <a:off x="961445" y="3951516"/>
            <a:ext cx="818255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lnSpc>
                <a:spcPct val="90000"/>
              </a:lnSpc>
              <a:spcBef>
                <a:spcPct val="20000"/>
              </a:spcBef>
              <a:buFontTx/>
              <a:buChar char="•"/>
            </a:pPr>
            <a:r>
              <a:rPr lang="en-US" altLang="en-US" sz="2200" b="0" dirty="0">
                <a:solidFill>
                  <a:srgbClr val="0000CC"/>
                </a:solidFill>
                <a:latin typeface="Candara" panose="020E0502030303020204" pitchFamily="34" charset="0"/>
              </a:rPr>
              <a:t>border-radius</a:t>
            </a:r>
            <a:r>
              <a:rPr lang="en-US" altLang="en-US" sz="2200" b="0" dirty="0">
                <a:latin typeface="Candara" panose="020E0502030303020204" pitchFamily="34" charset="0"/>
              </a:rPr>
              <a:t> (or variant depending on browser) </a:t>
            </a:r>
            <a:r>
              <a:rPr lang="en-US" altLang="en-US" sz="2200" b="0" dirty="0">
                <a:solidFill>
                  <a:srgbClr val="800080"/>
                </a:solidFill>
                <a:latin typeface="Candara" panose="020E0502030303020204" pitchFamily="34" charset="0"/>
              </a:rPr>
              <a:t>is used to make rounded corners</a:t>
            </a:r>
          </a:p>
          <a:p>
            <a:pPr eaLnBrk="1" hangingPunct="1">
              <a:lnSpc>
                <a:spcPct val="90000"/>
              </a:lnSpc>
              <a:spcBef>
                <a:spcPct val="20000"/>
              </a:spcBef>
              <a:buFontTx/>
              <a:buChar char="•"/>
            </a:pPr>
            <a:r>
              <a:rPr lang="en-US" altLang="en-US" sz="2200" b="0" dirty="0">
                <a:latin typeface="Candara" panose="020E0502030303020204" pitchFamily="34" charset="0"/>
              </a:rPr>
              <a:t>Example: </a:t>
            </a:r>
            <a:br>
              <a:rPr lang="en-US" altLang="en-US" sz="2200" b="0" dirty="0">
                <a:latin typeface="Candara" panose="020E0502030303020204" pitchFamily="34" charset="0"/>
              </a:rPr>
            </a:br>
            <a:r>
              <a:rPr lang="en-US" altLang="en-US" sz="2200" b="0" dirty="0">
                <a:solidFill>
                  <a:srgbClr val="0000CC"/>
                </a:solidFill>
                <a:latin typeface="Candara" panose="020E0502030303020204" pitchFamily="34" charset="0"/>
              </a:rPr>
              <a:t>border-radius: 3px</a:t>
            </a:r>
          </a:p>
          <a:p>
            <a:pPr eaLnBrk="1" hangingPunct="1">
              <a:lnSpc>
                <a:spcPct val="90000"/>
              </a:lnSpc>
              <a:spcBef>
                <a:spcPct val="20000"/>
              </a:spcBef>
              <a:buFontTx/>
              <a:buChar char="•"/>
            </a:pPr>
            <a:r>
              <a:rPr lang="en-US" altLang="en-US" sz="2200" b="0" dirty="0">
                <a:latin typeface="Candara" panose="020E0502030303020204" pitchFamily="34" charset="0"/>
              </a:rPr>
              <a:t>The bigger the value or the radius, the more curvy and larger are the rounded corners</a:t>
            </a:r>
          </a:p>
          <a:p>
            <a:pPr eaLnBrk="1" hangingPunct="1">
              <a:lnSpc>
                <a:spcPct val="90000"/>
              </a:lnSpc>
              <a:spcBef>
                <a:spcPct val="20000"/>
              </a:spcBef>
              <a:buFontTx/>
              <a:buChar char="•"/>
            </a:pPr>
            <a:r>
              <a:rPr lang="en-US" altLang="en-US" sz="2200" b="0" dirty="0">
                <a:latin typeface="Candara" panose="020E0502030303020204" pitchFamily="34" charset="0"/>
              </a:rPr>
              <a:t>Much simpler than using CSS 2 (no background images etc. needed)</a:t>
            </a:r>
          </a:p>
        </p:txBody>
      </p:sp>
      <p:pic>
        <p:nvPicPr>
          <p:cNvPr id="71684" name="Picture 4" descr="roundcor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445" y="1349828"/>
            <a:ext cx="5184503" cy="2481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961445"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Round Corners</a:t>
            </a:r>
            <a:endParaRPr lang="en-US" sz="4000" dirty="0"/>
          </a:p>
        </p:txBody>
      </p:sp>
    </p:spTree>
    <p:extLst>
      <p:ext uri="{BB962C8B-B14F-4D97-AF65-F5344CB8AC3E}">
        <p14:creationId xmlns:p14="http://schemas.microsoft.com/office/powerpoint/2010/main" val="17040273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830135" y="1645557"/>
            <a:ext cx="8550275"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ltLang="en-US" dirty="0">
              <a:latin typeface="Comic Sans MS" panose="030F0702030302020204" pitchFamily="66" charset="0"/>
            </a:endParaRPr>
          </a:p>
          <a:p>
            <a:pPr eaLnBrk="1" hangingPunct="1"/>
            <a:r>
              <a:rPr lang="bg-BG" altLang="en-US" sz="2000" b="0" dirty="0">
                <a:solidFill>
                  <a:srgbClr val="0000CC"/>
                </a:solidFill>
                <a:latin typeface="Candara" panose="020E0502030303020204" pitchFamily="34" charset="0"/>
              </a:rPr>
              <a:t>#box { background-color: #74C0FF;</a:t>
            </a:r>
          </a:p>
          <a:p>
            <a:pPr eaLnBrk="1" hangingPunct="1"/>
            <a:r>
              <a:rPr lang="bg-BG" altLang="en-US" sz="2000" b="0" dirty="0">
                <a:solidFill>
                  <a:srgbClr val="0000CC"/>
                </a:solidFill>
                <a:latin typeface="Candara" panose="020E0502030303020204" pitchFamily="34" charset="0"/>
              </a:rPr>
              <a:t>       </a:t>
            </a:r>
            <a:r>
              <a:rPr lang="en-US" altLang="en-US" sz="2000" b="0" dirty="0">
                <a:solidFill>
                  <a:srgbClr val="0000CC"/>
                </a:solidFill>
                <a:latin typeface="Candara" panose="020E0502030303020204" pitchFamily="34" charset="0"/>
              </a:rPr>
              <a:t>     </a:t>
            </a:r>
            <a:r>
              <a:rPr lang="bg-BG" altLang="en-US" sz="2000" b="0" dirty="0">
                <a:solidFill>
                  <a:srgbClr val="0000CC"/>
                </a:solidFill>
                <a:latin typeface="Candara" panose="020E0502030303020204" pitchFamily="34" charset="0"/>
              </a:rPr>
              <a:t>margin-left: 60px;</a:t>
            </a:r>
          </a:p>
          <a:p>
            <a:pPr eaLnBrk="1" hangingPunct="1"/>
            <a:r>
              <a:rPr lang="en-US" altLang="en-US" sz="2000" b="0" dirty="0">
                <a:solidFill>
                  <a:srgbClr val="0000CC"/>
                </a:solidFill>
                <a:latin typeface="Candara" panose="020E0502030303020204" pitchFamily="34" charset="0"/>
              </a:rPr>
              <a:t>            </a:t>
            </a:r>
            <a:r>
              <a:rPr lang="bg-BG" altLang="en-US" sz="2000" b="0" dirty="0">
                <a:solidFill>
                  <a:srgbClr val="0000CC"/>
                </a:solidFill>
                <a:latin typeface="Candara" panose="020E0502030303020204" pitchFamily="34" charset="0"/>
              </a:rPr>
              <a:t>padding: 5px 10px;</a:t>
            </a:r>
          </a:p>
          <a:p>
            <a:pPr eaLnBrk="1" hangingPunct="1"/>
            <a:r>
              <a:rPr lang="en-US" altLang="en-US" sz="2000" b="0" dirty="0">
                <a:solidFill>
                  <a:srgbClr val="0000CC"/>
                </a:solidFill>
                <a:latin typeface="Candara" panose="020E0502030303020204" pitchFamily="34" charset="0"/>
              </a:rPr>
              <a:t>            </a:t>
            </a:r>
            <a:r>
              <a:rPr lang="bg-BG" altLang="en-US" sz="2000" b="0" dirty="0">
                <a:solidFill>
                  <a:srgbClr val="0000CC"/>
                </a:solidFill>
                <a:latin typeface="Candara" panose="020E0502030303020204" pitchFamily="34" charset="0"/>
              </a:rPr>
              <a:t>border: 1px solid #000000;</a:t>
            </a:r>
          </a:p>
          <a:p>
            <a:pPr eaLnBrk="1" hangingPunct="1"/>
            <a:r>
              <a:rPr lang="en-US" altLang="en-US" sz="2000" b="0" dirty="0">
                <a:solidFill>
                  <a:srgbClr val="FF0000"/>
                </a:solidFill>
                <a:latin typeface="Candara" panose="020E0502030303020204" pitchFamily="34" charset="0"/>
              </a:rPr>
              <a:t>            		</a:t>
            </a:r>
            <a:r>
              <a:rPr lang="bg-BG" altLang="en-US" sz="2000" b="0" dirty="0">
                <a:solidFill>
                  <a:srgbClr val="FF0000"/>
                </a:solidFill>
                <a:latin typeface="Candara" panose="020E0502030303020204" pitchFamily="34" charset="0"/>
              </a:rPr>
              <a:t>-webkit-border-radius: 15px;</a:t>
            </a:r>
          </a:p>
          <a:p>
            <a:pPr eaLnBrk="1" hangingPunct="1"/>
            <a:r>
              <a:rPr lang="bg-BG" altLang="en-US" sz="2000" b="0" dirty="0">
                <a:solidFill>
                  <a:srgbClr val="FF0000"/>
                </a:solidFill>
                <a:latin typeface="Candara" panose="020E0502030303020204" pitchFamily="34" charset="0"/>
              </a:rPr>
              <a:t>       </a:t>
            </a:r>
            <a:r>
              <a:rPr lang="en-US" altLang="en-US" sz="2000" b="0" dirty="0">
                <a:solidFill>
                  <a:srgbClr val="FF0000"/>
                </a:solidFill>
                <a:latin typeface="Candara" panose="020E0502030303020204" pitchFamily="34" charset="0"/>
              </a:rPr>
              <a:t>     		</a:t>
            </a:r>
            <a:r>
              <a:rPr lang="bg-BG" altLang="en-US" sz="2000" b="0" dirty="0">
                <a:solidFill>
                  <a:srgbClr val="FF0000"/>
                </a:solidFill>
                <a:latin typeface="Candara" panose="020E0502030303020204" pitchFamily="34" charset="0"/>
              </a:rPr>
              <a:t>-moz-border-radius: 15px;</a:t>
            </a:r>
          </a:p>
          <a:p>
            <a:pPr eaLnBrk="1" hangingPunct="1"/>
            <a:r>
              <a:rPr lang="bg-BG" altLang="en-US" sz="2000" b="0" dirty="0">
                <a:solidFill>
                  <a:srgbClr val="FF0000"/>
                </a:solidFill>
                <a:latin typeface="Candara" panose="020E0502030303020204" pitchFamily="34" charset="0"/>
              </a:rPr>
              <a:t>       </a:t>
            </a:r>
            <a:r>
              <a:rPr lang="en-US" altLang="en-US" sz="2000" b="0" dirty="0">
                <a:solidFill>
                  <a:srgbClr val="FF0000"/>
                </a:solidFill>
                <a:latin typeface="Candara" panose="020E0502030303020204" pitchFamily="34" charset="0"/>
              </a:rPr>
              <a:t>     		 </a:t>
            </a:r>
            <a:r>
              <a:rPr lang="bg-BG" altLang="en-US" sz="2000" b="0" dirty="0">
                <a:solidFill>
                  <a:srgbClr val="FF0000"/>
                </a:solidFill>
                <a:latin typeface="Candara" panose="020E0502030303020204" pitchFamily="34" charset="0"/>
              </a:rPr>
              <a:t>border-radius: 15px;</a:t>
            </a:r>
            <a:endParaRPr lang="en-US" altLang="en-US" sz="2000" b="0" dirty="0">
              <a:solidFill>
                <a:srgbClr val="FF0000"/>
              </a:solidFill>
              <a:latin typeface="Candara" panose="020E0502030303020204" pitchFamily="34" charset="0"/>
            </a:endParaRPr>
          </a:p>
          <a:p>
            <a:pPr eaLnBrk="1" hangingPunct="1"/>
            <a:r>
              <a:rPr lang="en-US" altLang="en-US" sz="2000" b="0" dirty="0">
                <a:solidFill>
                  <a:srgbClr val="0000CC"/>
                </a:solidFill>
                <a:latin typeface="Candara" panose="020E0502030303020204" pitchFamily="34" charset="0"/>
              </a:rPr>
              <a:t>}</a:t>
            </a:r>
          </a:p>
          <a:p>
            <a:pPr eaLnBrk="1" hangingPunct="1"/>
            <a:endParaRPr lang="en-US" altLang="en-US" sz="2000" dirty="0">
              <a:solidFill>
                <a:srgbClr val="0000CC"/>
              </a:solidFill>
            </a:endParaRPr>
          </a:p>
          <a:p>
            <a:pPr eaLnBrk="1" hangingPunct="1"/>
            <a:endParaRPr lang="bg-BG" altLang="en-US" sz="2000" dirty="0">
              <a:solidFill>
                <a:srgbClr val="0000CC"/>
              </a:solidFill>
              <a:cs typeface="Arial" panose="020B0604020202020204" pitchFamily="34" charset="0"/>
            </a:endParaRPr>
          </a:p>
        </p:txBody>
      </p:sp>
      <p:sp>
        <p:nvSpPr>
          <p:cNvPr id="3" name="Title 1"/>
          <p:cNvSpPr txBox="1">
            <a:spLocks/>
          </p:cNvSpPr>
          <p:nvPr/>
        </p:nvSpPr>
        <p:spPr>
          <a:xfrm>
            <a:off x="961445"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Example</a:t>
            </a:r>
            <a:endParaRPr lang="en-US" sz="4000" dirty="0"/>
          </a:p>
        </p:txBody>
      </p:sp>
    </p:spTree>
    <p:extLst>
      <p:ext uri="{BB962C8B-B14F-4D97-AF65-F5344CB8AC3E}">
        <p14:creationId xmlns:p14="http://schemas.microsoft.com/office/powerpoint/2010/main" val="11297939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2876" y="1264378"/>
            <a:ext cx="4318455" cy="3126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731" name="Rectangle 1"/>
          <p:cNvSpPr>
            <a:spLocks noChangeArrowheads="1"/>
          </p:cNvSpPr>
          <p:nvPr/>
        </p:nvSpPr>
        <p:spPr bwMode="auto">
          <a:xfrm>
            <a:off x="173038" y="4699000"/>
            <a:ext cx="457200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buFont typeface="Wingdings 2" panose="05020102010507070707" pitchFamily="18" charset="2"/>
              <a:buNone/>
            </a:pPr>
            <a:r>
              <a:rPr lang="en-US" altLang="en-US" sz="2000" b="0" dirty="0">
                <a:solidFill>
                  <a:srgbClr val="0000CC"/>
                </a:solidFill>
                <a:latin typeface="Candara" panose="020E0502030303020204" pitchFamily="34" charset="0"/>
                <a:cs typeface="Arial" panose="020B0604020202020204" pitchFamily="34" charset="0"/>
              </a:rPr>
              <a:t>h1 { border: 1px solid #000033;</a:t>
            </a:r>
          </a:p>
          <a:p>
            <a:pPr eaLnBrk="1" hangingPunct="1">
              <a:buFont typeface="Wingdings 2" panose="05020102010507070707" pitchFamily="18" charset="2"/>
              <a:buNone/>
            </a:pPr>
            <a:r>
              <a:rPr lang="en-US" altLang="en-US" sz="2000" b="0" dirty="0">
                <a:solidFill>
                  <a:srgbClr val="FF0000"/>
                </a:solidFill>
                <a:latin typeface="Candara" panose="020E0502030303020204" pitchFamily="34" charset="0"/>
                <a:cs typeface="Arial" panose="020B0604020202020204" pitchFamily="34" charset="0"/>
              </a:rPr>
              <a:t>        	-</a:t>
            </a:r>
            <a:r>
              <a:rPr lang="en-US" altLang="en-US" sz="2000" b="0" dirty="0" err="1">
                <a:solidFill>
                  <a:srgbClr val="FF0000"/>
                </a:solidFill>
                <a:latin typeface="Candara" panose="020E0502030303020204" pitchFamily="34" charset="0"/>
                <a:cs typeface="Arial" panose="020B0604020202020204" pitchFamily="34" charset="0"/>
              </a:rPr>
              <a:t>webkit</a:t>
            </a:r>
            <a:r>
              <a:rPr lang="en-US" altLang="en-US" sz="2000" b="0" dirty="0">
                <a:solidFill>
                  <a:srgbClr val="FF0000"/>
                </a:solidFill>
                <a:latin typeface="Candara" panose="020E0502030303020204" pitchFamily="34" charset="0"/>
                <a:cs typeface="Arial" panose="020B0604020202020204" pitchFamily="34" charset="0"/>
              </a:rPr>
              <a:t>-border-radius: 15px;</a:t>
            </a:r>
          </a:p>
          <a:p>
            <a:pPr eaLnBrk="1" hangingPunct="1">
              <a:buFont typeface="Wingdings 2" panose="05020102010507070707" pitchFamily="18" charset="2"/>
              <a:buNone/>
            </a:pPr>
            <a:r>
              <a:rPr lang="en-US" altLang="en-US" sz="2000" b="0" dirty="0">
                <a:solidFill>
                  <a:srgbClr val="FF0000"/>
                </a:solidFill>
                <a:latin typeface="Candara" panose="020E0502030303020204" pitchFamily="34" charset="0"/>
                <a:cs typeface="Arial" panose="020B0604020202020204" pitchFamily="34" charset="0"/>
              </a:rPr>
              <a:t>        	-</a:t>
            </a:r>
            <a:r>
              <a:rPr lang="en-US" altLang="en-US" sz="2000" b="0" dirty="0" err="1">
                <a:solidFill>
                  <a:srgbClr val="FF0000"/>
                </a:solidFill>
                <a:latin typeface="Candara" panose="020E0502030303020204" pitchFamily="34" charset="0"/>
                <a:cs typeface="Arial" panose="020B0604020202020204" pitchFamily="34" charset="0"/>
              </a:rPr>
              <a:t>moz</a:t>
            </a:r>
            <a:r>
              <a:rPr lang="en-US" altLang="en-US" sz="2000" b="0" dirty="0">
                <a:solidFill>
                  <a:srgbClr val="FF0000"/>
                </a:solidFill>
                <a:latin typeface="Candara" panose="020E0502030303020204" pitchFamily="34" charset="0"/>
                <a:cs typeface="Arial" panose="020B0604020202020204" pitchFamily="34" charset="0"/>
              </a:rPr>
              <a:t>-border-radius: 15px;</a:t>
            </a:r>
          </a:p>
          <a:p>
            <a:pPr eaLnBrk="1" hangingPunct="1">
              <a:buFont typeface="Wingdings 2" panose="05020102010507070707" pitchFamily="18" charset="2"/>
              <a:buNone/>
            </a:pPr>
            <a:r>
              <a:rPr lang="en-US" altLang="en-US" sz="2000" b="0" dirty="0">
                <a:solidFill>
                  <a:srgbClr val="FF0000"/>
                </a:solidFill>
                <a:latin typeface="Candara" panose="020E0502030303020204" pitchFamily="34" charset="0"/>
                <a:cs typeface="Arial" panose="020B0604020202020204" pitchFamily="34" charset="0"/>
              </a:rPr>
              <a:t>         	border-radius: 15px;</a:t>
            </a:r>
          </a:p>
          <a:p>
            <a:pPr eaLnBrk="1" hangingPunct="1">
              <a:buFont typeface="Wingdings 2" panose="05020102010507070707" pitchFamily="18" charset="2"/>
              <a:buNone/>
            </a:pPr>
            <a:r>
              <a:rPr lang="en-US" altLang="en-US" sz="2000" b="0" dirty="0">
                <a:solidFill>
                  <a:srgbClr val="0000CC"/>
                </a:solidFill>
                <a:latin typeface="Candara" panose="020E0502030303020204" pitchFamily="34" charset="0"/>
                <a:cs typeface="Arial" panose="020B0604020202020204" pitchFamily="34" charset="0"/>
              </a:rPr>
              <a:t> }</a:t>
            </a:r>
          </a:p>
        </p:txBody>
      </p:sp>
      <p:cxnSp>
        <p:nvCxnSpPr>
          <p:cNvPr id="73732" name="Straight Arrow Connector 3"/>
          <p:cNvCxnSpPr>
            <a:cxnSpLocks noChangeShapeType="1"/>
          </p:cNvCxnSpPr>
          <p:nvPr/>
        </p:nvCxnSpPr>
        <p:spPr bwMode="auto">
          <a:xfrm flipV="1">
            <a:off x="1654629" y="2322286"/>
            <a:ext cx="1930400" cy="2376714"/>
          </a:xfrm>
          <a:prstGeom prst="straightConnector1">
            <a:avLst/>
          </a:prstGeom>
          <a:noFill/>
          <a:ln w="9525" algn="ctr">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itle 1"/>
          <p:cNvSpPr txBox="1">
            <a:spLocks/>
          </p:cNvSpPr>
          <p:nvPr/>
        </p:nvSpPr>
        <p:spPr>
          <a:xfrm>
            <a:off x="961445"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Example(cont.)</a:t>
            </a:r>
            <a:endParaRPr lang="en-US" sz="4000" dirty="0"/>
          </a:p>
        </p:txBody>
      </p:sp>
    </p:spTree>
    <p:extLst>
      <p:ext uri="{BB962C8B-B14F-4D97-AF65-F5344CB8AC3E}">
        <p14:creationId xmlns:p14="http://schemas.microsoft.com/office/powerpoint/2010/main" val="17974272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1"/>
          <p:cNvSpPr txBox="1">
            <a:spLocks noChangeArrowheads="1"/>
          </p:cNvSpPr>
          <p:nvPr/>
        </p:nvSpPr>
        <p:spPr bwMode="auto">
          <a:xfrm>
            <a:off x="466145" y="1763485"/>
            <a:ext cx="86106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ltLang="en-US" dirty="0"/>
          </a:p>
          <a:p>
            <a:pPr eaLnBrk="1" hangingPunct="1"/>
            <a:r>
              <a:rPr lang="en-US" altLang="en-US" b="0" dirty="0" smtClean="0">
                <a:solidFill>
                  <a:srgbClr val="3333FF"/>
                </a:solidFill>
                <a:latin typeface="Candara" panose="020E0502030303020204" pitchFamily="34" charset="0"/>
              </a:rPr>
              <a:t>border-radius</a:t>
            </a:r>
            <a:r>
              <a:rPr lang="en-US" altLang="en-US" b="0" dirty="0">
                <a:solidFill>
                  <a:srgbClr val="3333FF"/>
                </a:solidFill>
                <a:latin typeface="Candara" panose="020E0502030303020204" pitchFamily="34" charset="0"/>
              </a:rPr>
              <a:t>: </a:t>
            </a:r>
            <a:r>
              <a:rPr lang="en-US" altLang="en-US" b="0" i="1" dirty="0">
                <a:solidFill>
                  <a:srgbClr val="3333FF"/>
                </a:solidFill>
                <a:latin typeface="Candara" panose="020E0502030303020204" pitchFamily="34" charset="0"/>
              </a:rPr>
              <a:t>1-4 lengths</a:t>
            </a:r>
            <a:r>
              <a:rPr lang="en-US" altLang="en-US" b="0" dirty="0">
                <a:solidFill>
                  <a:srgbClr val="3333FF"/>
                </a:solidFill>
                <a:latin typeface="Candara" panose="020E0502030303020204" pitchFamily="34" charset="0"/>
              </a:rPr>
              <a:t>;</a:t>
            </a:r>
          </a:p>
          <a:p>
            <a:pPr eaLnBrk="1" hangingPunct="1"/>
            <a:r>
              <a:rPr lang="en-US" altLang="en-US" b="0" dirty="0">
                <a:latin typeface="Candara" panose="020E0502030303020204" pitchFamily="34" charset="0"/>
              </a:rPr>
              <a:t> </a:t>
            </a:r>
          </a:p>
          <a:p>
            <a:pPr eaLnBrk="1" hangingPunct="1"/>
            <a:r>
              <a:rPr lang="en-US" altLang="en-US" b="0" dirty="0">
                <a:latin typeface="Candara" panose="020E0502030303020204" pitchFamily="34" charset="0"/>
              </a:rPr>
              <a:t>Note: The four values for each radii are given in the order top-left, top-right, bottom-right, bottom-left</a:t>
            </a:r>
            <a:r>
              <a:rPr lang="en-US" altLang="en-US" b="0" dirty="0" smtClean="0">
                <a:latin typeface="Candara" panose="020E0502030303020204" pitchFamily="34" charset="0"/>
              </a:rPr>
              <a:t>.</a:t>
            </a:r>
            <a:endParaRPr lang="en-US" altLang="en-US" b="0" dirty="0">
              <a:latin typeface="Candara" panose="020E0502030303020204" pitchFamily="34" charset="0"/>
            </a:endParaRPr>
          </a:p>
          <a:p>
            <a:pPr eaLnBrk="1" hangingPunct="1"/>
            <a:r>
              <a:rPr lang="en-US" altLang="en-US" b="0" dirty="0">
                <a:latin typeface="Candara" panose="020E0502030303020204" pitchFamily="34" charset="0"/>
              </a:rPr>
              <a:t>If bottom-left is omitted it is the same as top-right. </a:t>
            </a:r>
          </a:p>
          <a:p>
            <a:pPr eaLnBrk="1" hangingPunct="1"/>
            <a:r>
              <a:rPr lang="en-US" altLang="en-US" b="0" dirty="0">
                <a:latin typeface="Candara" panose="020E0502030303020204" pitchFamily="34" charset="0"/>
              </a:rPr>
              <a:t>If bottom-right is omitted it is the same as top-left</a:t>
            </a:r>
            <a:r>
              <a:rPr lang="en-US" altLang="en-US" b="0" dirty="0" smtClean="0">
                <a:latin typeface="Candara" panose="020E0502030303020204" pitchFamily="34" charset="0"/>
              </a:rPr>
              <a:t>.</a:t>
            </a:r>
            <a:endParaRPr lang="en-US" altLang="en-US" b="0" dirty="0">
              <a:latin typeface="Candara" panose="020E0502030303020204" pitchFamily="34" charset="0"/>
            </a:endParaRPr>
          </a:p>
          <a:p>
            <a:pPr eaLnBrk="1" hangingPunct="1"/>
            <a:r>
              <a:rPr lang="en-US" altLang="en-US" b="0" dirty="0">
                <a:latin typeface="Candara" panose="020E0502030303020204" pitchFamily="34" charset="0"/>
              </a:rPr>
              <a:t>If top-right is omitted it is the same as top-left.</a:t>
            </a:r>
          </a:p>
        </p:txBody>
      </p:sp>
      <p:sp>
        <p:nvSpPr>
          <p:cNvPr id="3" name="Title 1"/>
          <p:cNvSpPr txBox="1">
            <a:spLocks/>
          </p:cNvSpPr>
          <p:nvPr/>
        </p:nvSpPr>
        <p:spPr>
          <a:xfrm>
            <a:off x="961445"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Syntax</a:t>
            </a:r>
            <a:endParaRPr lang="en-US" sz="4000" dirty="0"/>
          </a:p>
        </p:txBody>
      </p:sp>
    </p:spTree>
    <p:extLst>
      <p:ext uri="{BB962C8B-B14F-4D97-AF65-F5344CB8AC3E}">
        <p14:creationId xmlns:p14="http://schemas.microsoft.com/office/powerpoint/2010/main" val="5943291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074" y="1703387"/>
            <a:ext cx="7543800" cy="168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8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874" y="3646487"/>
            <a:ext cx="7391400" cy="189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888874" y="30480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Rounded </a:t>
            </a:r>
            <a:r>
              <a:rPr lang="en-US" sz="4000" dirty="0"/>
              <a:t>Corners Rendered with Border-Radius Support</a:t>
            </a:r>
          </a:p>
          <a:p>
            <a:endParaRPr lang="en-US" sz="4000" dirty="0"/>
          </a:p>
        </p:txBody>
      </p:sp>
    </p:spTree>
    <p:extLst>
      <p:ext uri="{BB962C8B-B14F-4D97-AF65-F5344CB8AC3E}">
        <p14:creationId xmlns:p14="http://schemas.microsoft.com/office/powerpoint/2010/main" val="15457440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ChangeArrowheads="1"/>
          </p:cNvSpPr>
          <p:nvPr/>
        </p:nvSpPr>
        <p:spPr bwMode="auto">
          <a:xfrm>
            <a:off x="888874" y="3791857"/>
            <a:ext cx="77724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lnSpc>
                <a:spcPct val="90000"/>
              </a:lnSpc>
              <a:spcBef>
                <a:spcPct val="20000"/>
              </a:spcBef>
              <a:buFontTx/>
              <a:buChar char="•"/>
            </a:pPr>
            <a:r>
              <a:rPr lang="en-US" altLang="en-US" sz="2000" b="0" dirty="0">
                <a:solidFill>
                  <a:srgbClr val="0000CC"/>
                </a:solidFill>
                <a:latin typeface="Candara" panose="020E0502030303020204" pitchFamily="34" charset="0"/>
              </a:rPr>
              <a:t>box-shadow</a:t>
            </a:r>
            <a:r>
              <a:rPr lang="en-US" altLang="en-US" sz="2000" b="0" dirty="0">
                <a:latin typeface="Candara" panose="020E0502030303020204" pitchFamily="34" charset="0"/>
              </a:rPr>
              <a:t> creates a drop shadow effect (3 lengths and a </a:t>
            </a:r>
            <a:r>
              <a:rPr lang="en-US" altLang="en-US" sz="2000" b="0" dirty="0" err="1">
                <a:latin typeface="Candara" panose="020E0502030303020204" pitchFamily="34" charset="0"/>
              </a:rPr>
              <a:t>colour</a:t>
            </a:r>
            <a:r>
              <a:rPr lang="en-US" altLang="en-US" sz="2000" b="0" dirty="0">
                <a:latin typeface="Candara" panose="020E0502030303020204" pitchFamily="34" charset="0"/>
              </a:rPr>
              <a:t>)</a:t>
            </a:r>
          </a:p>
          <a:p>
            <a:pPr eaLnBrk="1" hangingPunct="1">
              <a:lnSpc>
                <a:spcPct val="90000"/>
              </a:lnSpc>
              <a:spcBef>
                <a:spcPct val="20000"/>
              </a:spcBef>
              <a:buFontTx/>
              <a:buChar char="•"/>
            </a:pPr>
            <a:r>
              <a:rPr lang="en-US" altLang="en-US" sz="2000" b="0" dirty="0">
                <a:latin typeface="Candara" panose="020E0502030303020204" pitchFamily="34" charset="0"/>
              </a:rPr>
              <a:t>Example:</a:t>
            </a:r>
            <a:br>
              <a:rPr lang="en-US" altLang="en-US" sz="2000" b="0" dirty="0">
                <a:latin typeface="Candara" panose="020E0502030303020204" pitchFamily="34" charset="0"/>
              </a:rPr>
            </a:br>
            <a:r>
              <a:rPr lang="en-US" altLang="en-US" sz="2000" b="0" dirty="0">
                <a:solidFill>
                  <a:srgbClr val="0000CC"/>
                </a:solidFill>
                <a:latin typeface="Candara" panose="020E0502030303020204" pitchFamily="34" charset="0"/>
              </a:rPr>
              <a:t>box-shadow: 10px 6px 5px #888;</a:t>
            </a:r>
          </a:p>
          <a:p>
            <a:pPr eaLnBrk="1" hangingPunct="1">
              <a:lnSpc>
                <a:spcPct val="90000"/>
              </a:lnSpc>
              <a:spcBef>
                <a:spcPct val="20000"/>
              </a:spcBef>
              <a:buFontTx/>
              <a:buChar char="•"/>
            </a:pPr>
            <a:r>
              <a:rPr lang="en-US" altLang="en-US" sz="2000" b="0" dirty="0">
                <a:latin typeface="Candara" panose="020E0502030303020204" pitchFamily="34" charset="0"/>
              </a:rPr>
              <a:t>10px is horizontal offset, 6px is vertical offset, 5px is ‘blur radius’</a:t>
            </a:r>
          </a:p>
          <a:p>
            <a:pPr eaLnBrk="1" hangingPunct="1">
              <a:lnSpc>
                <a:spcPct val="90000"/>
              </a:lnSpc>
              <a:spcBef>
                <a:spcPct val="20000"/>
              </a:spcBef>
              <a:buFontTx/>
              <a:buChar char="•"/>
            </a:pPr>
            <a:r>
              <a:rPr lang="en-US" altLang="en-US" sz="2000" b="0" dirty="0">
                <a:latin typeface="Candara" panose="020E0502030303020204" pitchFamily="34" charset="0"/>
              </a:rPr>
              <a:t>To put the shadow on the left and top, use negative values for the first two offsets</a:t>
            </a:r>
          </a:p>
          <a:p>
            <a:pPr eaLnBrk="1" hangingPunct="1">
              <a:lnSpc>
                <a:spcPct val="90000"/>
              </a:lnSpc>
              <a:spcBef>
                <a:spcPct val="20000"/>
              </a:spcBef>
              <a:buFontTx/>
              <a:buChar char="•"/>
            </a:pPr>
            <a:r>
              <a:rPr lang="en-US" altLang="en-US" sz="2000" b="0" dirty="0">
                <a:latin typeface="Candara" panose="020E0502030303020204" pitchFamily="34" charset="0"/>
              </a:rPr>
              <a:t>Higher blur radius = more blurred</a:t>
            </a:r>
          </a:p>
          <a:p>
            <a:pPr eaLnBrk="1" hangingPunct="1">
              <a:lnSpc>
                <a:spcPct val="90000"/>
              </a:lnSpc>
              <a:spcBef>
                <a:spcPct val="20000"/>
              </a:spcBef>
              <a:buFontTx/>
              <a:buChar char="•"/>
            </a:pPr>
            <a:r>
              <a:rPr lang="en-US" altLang="en-US" sz="2000" b="0" dirty="0">
                <a:solidFill>
                  <a:srgbClr val="0000CC"/>
                </a:solidFill>
                <a:latin typeface="Candara" panose="020E0502030303020204" pitchFamily="34" charset="0"/>
              </a:rPr>
              <a:t>text-shadow</a:t>
            </a:r>
            <a:r>
              <a:rPr lang="en-US" altLang="en-US" sz="2000" b="0" dirty="0">
                <a:latin typeface="Candara" panose="020E0502030303020204" pitchFamily="34" charset="0"/>
              </a:rPr>
              <a:t> is similar but applied to text</a:t>
            </a:r>
          </a:p>
        </p:txBody>
      </p:sp>
      <p:pic>
        <p:nvPicPr>
          <p:cNvPr id="76804" name="Picture 4" descr="boxTextShad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874" y="1328057"/>
            <a:ext cx="6302829" cy="2100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888874" y="30480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Box- and text-shadow</a:t>
            </a:r>
            <a:endParaRPr lang="en-US" sz="4000" dirty="0"/>
          </a:p>
          <a:p>
            <a:endParaRPr lang="en-US" sz="4000" dirty="0"/>
          </a:p>
        </p:txBody>
      </p:sp>
    </p:spTree>
    <p:extLst>
      <p:ext uri="{BB962C8B-B14F-4D97-AF65-F5344CB8AC3E}">
        <p14:creationId xmlns:p14="http://schemas.microsoft.com/office/powerpoint/2010/main" val="41593625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
          <p:cNvSpPr>
            <a:spLocks noChangeArrowheads="1"/>
          </p:cNvSpPr>
          <p:nvPr/>
        </p:nvSpPr>
        <p:spPr bwMode="auto">
          <a:xfrm>
            <a:off x="464456" y="1447800"/>
            <a:ext cx="8534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ltLang="en-US" dirty="0"/>
          </a:p>
          <a:p>
            <a:pPr eaLnBrk="1" hangingPunct="1"/>
            <a:r>
              <a:rPr lang="en-US" altLang="en-US" b="0" dirty="0">
                <a:solidFill>
                  <a:srgbClr val="3333FF"/>
                </a:solidFill>
                <a:latin typeface="Candara" panose="020E0502030303020204" pitchFamily="34" charset="0"/>
              </a:rPr>
              <a:t>box-shadow: </a:t>
            </a:r>
            <a:r>
              <a:rPr lang="en-US" altLang="en-US" b="0" i="1" dirty="0">
                <a:solidFill>
                  <a:srgbClr val="3333FF"/>
                </a:solidFill>
                <a:latin typeface="Candara" panose="020E0502030303020204" pitchFamily="34" charset="0"/>
              </a:rPr>
              <a:t>h-shadow v-shadow blur spread color</a:t>
            </a:r>
            <a:r>
              <a:rPr lang="en-US" altLang="en-US" b="0" dirty="0">
                <a:solidFill>
                  <a:srgbClr val="3333FF"/>
                </a:solidFill>
                <a:latin typeface="Candara" panose="020E0502030303020204" pitchFamily="34" charset="0"/>
              </a:rPr>
              <a:t> inset;</a:t>
            </a:r>
          </a:p>
        </p:txBody>
      </p:sp>
      <p:pic>
        <p:nvPicPr>
          <p:cNvPr id="778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56" y="2902858"/>
            <a:ext cx="8374744" cy="3565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888874" y="30480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Syntax</a:t>
            </a:r>
            <a:endParaRPr lang="en-US" sz="4000" dirty="0"/>
          </a:p>
          <a:p>
            <a:endParaRPr lang="en-US" sz="4000" dirty="0"/>
          </a:p>
        </p:txBody>
      </p:sp>
    </p:spTree>
    <p:extLst>
      <p:ext uri="{BB962C8B-B14F-4D97-AF65-F5344CB8AC3E}">
        <p14:creationId xmlns:p14="http://schemas.microsoft.com/office/powerpoint/2010/main" val="7880958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27960" y="0"/>
            <a:ext cx="7620000" cy="1143000"/>
          </a:xfrm>
        </p:spPr>
        <p:txBody>
          <a:bodyPr/>
          <a:lstStyle/>
          <a:p>
            <a:pPr lvl="0"/>
            <a:r>
              <a:rPr lang="en-US" sz="4800" dirty="0"/>
              <a:t>CSS1</a:t>
            </a:r>
          </a:p>
        </p:txBody>
      </p:sp>
      <p:sp>
        <p:nvSpPr>
          <p:cNvPr id="3" name="Rectangle 4"/>
          <p:cNvSpPr/>
          <p:nvPr/>
        </p:nvSpPr>
        <p:spPr>
          <a:xfrm>
            <a:off x="882570" y="1637640"/>
            <a:ext cx="7855920" cy="500658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pPr>
            <a:r>
              <a:rPr lang="en-US" sz="2200" b="0" i="0" u="none" strike="noStrike" kern="1200" spc="0" dirty="0">
                <a:ln>
                  <a:noFill/>
                </a:ln>
                <a:solidFill>
                  <a:srgbClr val="000000"/>
                </a:solidFill>
                <a:latin typeface="Candara" panose="020E0502030303020204" pitchFamily="34" charset="0"/>
                <a:ea typeface="Microsoft YaHei" pitchFamily="2"/>
                <a:cs typeface="Mangal" pitchFamily="2"/>
              </a:rPr>
              <a:t>The first CSS specification to become an official W3C Recommendation is CSS level 1, published in December 1996. Among its capabilities are support for-</a:t>
            </a:r>
          </a:p>
          <a:p>
            <a:pPr marL="0" marR="0" lvl="0" indent="0" algn="l" rtl="0" hangingPunct="1">
              <a:lnSpc>
                <a:spcPct val="100000"/>
              </a:lnSpc>
              <a:spcBef>
                <a:spcPts val="0"/>
              </a:spcBef>
              <a:spcAft>
                <a:spcPts val="0"/>
              </a:spcAft>
              <a:buNone/>
              <a:tabLst/>
            </a:pPr>
            <a:endParaRPr lang="en-US" sz="2800" b="0" i="0" u="none" strike="noStrike" kern="1200" spc="0" dirty="0">
              <a:ln>
                <a:noFill/>
              </a:ln>
              <a:solidFill>
                <a:srgbClr val="000000"/>
              </a:solidFill>
              <a:latin typeface="Candara" panose="020E0502030303020204" pitchFamily="34" charset="0"/>
              <a:ea typeface="Microsoft YaHei" pitchFamily="2"/>
              <a:cs typeface="Mangal" pitchFamily="2"/>
            </a:endParaRPr>
          </a:p>
          <a:p>
            <a:pPr marL="640080" marR="0" lvl="1" indent="-228600">
              <a:lnSpc>
                <a:spcPct val="100000"/>
              </a:lnSpc>
              <a:spcBef>
                <a:spcPct val="20000"/>
              </a:spcBef>
              <a:spcAft>
                <a:spcPts val="0"/>
              </a:spcAft>
              <a:buClr>
                <a:srgbClr val="FC0014"/>
              </a:buClr>
              <a:buSzPct val="45000"/>
              <a:buFont typeface="Wingdings" charset="2"/>
              <a:buChar char="ü"/>
              <a:tabLst/>
            </a:pPr>
            <a:r>
              <a:rPr lang="en-US" sz="2000" dirty="0">
                <a:latin typeface="Candara" panose="020E0502030303020204" pitchFamily="34" charset="0"/>
              </a:rPr>
              <a:t>Font properties such as typeface and emphasis</a:t>
            </a:r>
          </a:p>
          <a:p>
            <a:pPr marL="640080" marR="0" lvl="1" indent="-228600">
              <a:lnSpc>
                <a:spcPct val="100000"/>
              </a:lnSpc>
              <a:spcBef>
                <a:spcPct val="20000"/>
              </a:spcBef>
              <a:spcAft>
                <a:spcPts val="0"/>
              </a:spcAft>
              <a:buClr>
                <a:srgbClr val="FC0014"/>
              </a:buClr>
              <a:buSzPct val="45000"/>
              <a:buFont typeface="Wingdings" charset="2"/>
              <a:buChar char="ü"/>
              <a:tabLst/>
            </a:pPr>
            <a:r>
              <a:rPr lang="en-US" sz="2000" dirty="0">
                <a:latin typeface="Candara" panose="020E0502030303020204" pitchFamily="34" charset="0"/>
              </a:rPr>
              <a:t>Color of text, backgrounds, and other elements</a:t>
            </a:r>
          </a:p>
          <a:p>
            <a:pPr marL="640080" marR="0" lvl="1" indent="-228600">
              <a:lnSpc>
                <a:spcPct val="100000"/>
              </a:lnSpc>
              <a:spcBef>
                <a:spcPct val="20000"/>
              </a:spcBef>
              <a:spcAft>
                <a:spcPts val="0"/>
              </a:spcAft>
              <a:buClr>
                <a:srgbClr val="FC0014"/>
              </a:buClr>
              <a:buSzPct val="45000"/>
              <a:buFont typeface="Wingdings" charset="2"/>
              <a:buChar char="ü"/>
              <a:tabLst/>
            </a:pPr>
            <a:r>
              <a:rPr lang="en-US" sz="2000" dirty="0">
                <a:latin typeface="Candara" panose="020E0502030303020204" pitchFamily="34" charset="0"/>
              </a:rPr>
              <a:t>Text attributes such as spacing between words, letters, and lines of text</a:t>
            </a:r>
          </a:p>
          <a:p>
            <a:pPr marL="640080" marR="0" lvl="1" indent="-228600">
              <a:lnSpc>
                <a:spcPct val="100000"/>
              </a:lnSpc>
              <a:spcBef>
                <a:spcPct val="20000"/>
              </a:spcBef>
              <a:spcAft>
                <a:spcPts val="0"/>
              </a:spcAft>
              <a:buClr>
                <a:srgbClr val="FC0014"/>
              </a:buClr>
              <a:buSzPct val="45000"/>
              <a:buFont typeface="Wingdings" charset="2"/>
              <a:buChar char="ü"/>
              <a:tabLst/>
            </a:pPr>
            <a:r>
              <a:rPr lang="en-US" sz="2000" dirty="0">
                <a:latin typeface="Candara" panose="020E0502030303020204" pitchFamily="34" charset="0"/>
              </a:rPr>
              <a:t>Alignment of text, images, tables and other elements</a:t>
            </a:r>
          </a:p>
          <a:p>
            <a:pPr marL="640080" marR="0" lvl="1" indent="-228600">
              <a:lnSpc>
                <a:spcPct val="100000"/>
              </a:lnSpc>
              <a:spcBef>
                <a:spcPct val="20000"/>
              </a:spcBef>
              <a:spcAft>
                <a:spcPts val="0"/>
              </a:spcAft>
              <a:buClr>
                <a:srgbClr val="FC0014"/>
              </a:buClr>
              <a:buSzPct val="45000"/>
              <a:buFont typeface="Wingdings" charset="2"/>
              <a:buChar char="ü"/>
              <a:tabLst/>
            </a:pPr>
            <a:r>
              <a:rPr lang="en-US" sz="2000" dirty="0">
                <a:latin typeface="Candara" panose="020E0502030303020204" pitchFamily="34" charset="0"/>
              </a:rPr>
              <a:t>Margin, border, padding, and positioning for most elements</a:t>
            </a:r>
          </a:p>
          <a:p>
            <a:pPr marL="640080" marR="0" lvl="1" indent="-228600">
              <a:lnSpc>
                <a:spcPct val="100000"/>
              </a:lnSpc>
              <a:spcBef>
                <a:spcPct val="20000"/>
              </a:spcBef>
              <a:spcAft>
                <a:spcPts val="0"/>
              </a:spcAft>
              <a:buClr>
                <a:srgbClr val="FC0014"/>
              </a:buClr>
              <a:buSzPct val="45000"/>
              <a:buFont typeface="Wingdings" charset="2"/>
              <a:buChar char="ü"/>
              <a:tabLst/>
            </a:pPr>
            <a:r>
              <a:rPr lang="en-US" sz="2000" dirty="0">
                <a:latin typeface="Candara" panose="020E0502030303020204" pitchFamily="34" charset="0"/>
              </a:rPr>
              <a:t>The W3C no longer maintains the CSS 1 Recommendation.</a:t>
            </a:r>
          </a:p>
          <a:p>
            <a:pPr marL="0" marR="0" lvl="0" indent="0" algn="l" rtl="0" hangingPunct="1">
              <a:lnSpc>
                <a:spcPct val="100000"/>
              </a:lnSpc>
              <a:spcBef>
                <a:spcPts val="0"/>
              </a:spcBef>
              <a:spcAft>
                <a:spcPts val="0"/>
              </a:spcAft>
              <a:buNone/>
              <a:tabLst/>
            </a:pPr>
            <a:endParaRPr lang="en-US" sz="2800" b="0" i="0" u="none" strike="noStrike" kern="1200" spc="0" dirty="0">
              <a:ln>
                <a:noFill/>
              </a:ln>
              <a:solidFill>
                <a:srgbClr val="000000"/>
              </a:solidFill>
              <a:latin typeface="Calibri" pitchFamily="18"/>
              <a:ea typeface="Microsoft YaHei" pitchFamily="2"/>
              <a:cs typeface="Mangal" pitchFamily="2"/>
            </a:endParaRPr>
          </a:p>
          <a:p>
            <a:pPr marL="0" marR="0" lvl="0" indent="0" algn="l" rtl="0" hangingPunct="1">
              <a:lnSpc>
                <a:spcPct val="100000"/>
              </a:lnSpc>
              <a:spcBef>
                <a:spcPts val="0"/>
              </a:spcBef>
              <a:spcAft>
                <a:spcPts val="0"/>
              </a:spcAft>
              <a:buNone/>
              <a:tabLst/>
            </a:pPr>
            <a:endParaRPr lang="en-US" sz="2800" b="0" i="0" u="none" strike="noStrike" kern="1200" spc="0" dirty="0">
              <a:ln>
                <a:noFill/>
              </a:ln>
              <a:solidFill>
                <a:srgbClr val="000000"/>
              </a:solidFill>
              <a:latin typeface="Calibri" pitchFamily="18"/>
              <a:ea typeface="Microsoft YaHei" pitchFamily="2"/>
              <a:cs typeface="Mangal"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961445" y="1443945"/>
            <a:ext cx="8778875" cy="513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endParaRPr lang="en-US" altLang="en-US" u="sng" dirty="0">
              <a:latin typeface="Comic Sans MS" panose="030F0702030302020204" pitchFamily="66" charset="0"/>
            </a:endParaRPr>
          </a:p>
          <a:p>
            <a:pPr eaLnBrk="1" hangingPunct="1"/>
            <a:endParaRPr lang="en-US" altLang="en-US" dirty="0">
              <a:latin typeface="Comic Sans MS" panose="030F0702030302020204" pitchFamily="66" charset="0"/>
            </a:endParaRPr>
          </a:p>
          <a:p>
            <a:pPr eaLnBrk="1" hangingPunct="1"/>
            <a:r>
              <a:rPr lang="bg-BG" altLang="en-US" sz="2000" b="0" dirty="0">
                <a:solidFill>
                  <a:srgbClr val="0000CC"/>
                </a:solidFill>
                <a:latin typeface="Candara" panose="020E0502030303020204" pitchFamily="34" charset="0"/>
              </a:rPr>
              <a:t>#container { margin: auto;</a:t>
            </a:r>
          </a:p>
          <a:p>
            <a:pPr eaLnBrk="1" hangingPunct="1"/>
            <a:r>
              <a:rPr lang="bg-BG" altLang="en-US" sz="2000" b="0" dirty="0">
                <a:solidFill>
                  <a:srgbClr val="0000CC"/>
                </a:solidFill>
                <a:latin typeface="Candara" panose="020E0502030303020204" pitchFamily="34" charset="0"/>
              </a:rPr>
              <a:t>             </a:t>
            </a:r>
            <a:r>
              <a:rPr lang="en-US" altLang="en-US" sz="2000" b="0" dirty="0">
                <a:solidFill>
                  <a:srgbClr val="0000CC"/>
                </a:solidFill>
                <a:latin typeface="Candara" panose="020E0502030303020204" pitchFamily="34" charset="0"/>
              </a:rPr>
              <a:t>         </a:t>
            </a:r>
            <a:r>
              <a:rPr lang="bg-BG" altLang="en-US" sz="2000" b="0" dirty="0">
                <a:solidFill>
                  <a:srgbClr val="0000CC"/>
                </a:solidFill>
                <a:latin typeface="Candara" panose="020E0502030303020204" pitchFamily="34" charset="0"/>
              </a:rPr>
              <a:t>background-color: #ffffff;</a:t>
            </a:r>
          </a:p>
          <a:p>
            <a:pPr eaLnBrk="1" hangingPunct="1"/>
            <a:r>
              <a:rPr lang="bg-BG" altLang="en-US" sz="2000" b="0" dirty="0">
                <a:solidFill>
                  <a:srgbClr val="0000CC"/>
                </a:solidFill>
                <a:latin typeface="Candara" panose="020E0502030303020204" pitchFamily="34" charset="0"/>
              </a:rPr>
              <a:t>             </a:t>
            </a:r>
            <a:r>
              <a:rPr lang="en-US" altLang="en-US" sz="2000" b="0" dirty="0">
                <a:solidFill>
                  <a:srgbClr val="0000CC"/>
                </a:solidFill>
                <a:latin typeface="Candara" panose="020E0502030303020204" pitchFamily="34" charset="0"/>
              </a:rPr>
              <a:t>         </a:t>
            </a:r>
            <a:r>
              <a:rPr lang="bg-BG" altLang="en-US" sz="2000" b="0" dirty="0">
                <a:solidFill>
                  <a:srgbClr val="0000CC"/>
                </a:solidFill>
                <a:latin typeface="Candara" panose="020E0502030303020204" pitchFamily="34" charset="0"/>
              </a:rPr>
              <a:t>width: 800px;</a:t>
            </a:r>
          </a:p>
          <a:p>
            <a:pPr eaLnBrk="1" hangingPunct="1"/>
            <a:r>
              <a:rPr lang="bg-BG" altLang="en-US" sz="2000" b="0" dirty="0">
                <a:solidFill>
                  <a:srgbClr val="0000CC"/>
                </a:solidFill>
                <a:latin typeface="Candara" panose="020E0502030303020204" pitchFamily="34" charset="0"/>
              </a:rPr>
              <a:t>	</a:t>
            </a:r>
            <a:r>
              <a:rPr lang="en-US" altLang="en-US" sz="2000" b="0" dirty="0">
                <a:solidFill>
                  <a:srgbClr val="0000CC"/>
                </a:solidFill>
                <a:latin typeface="Candara" panose="020E0502030303020204" pitchFamily="34" charset="0"/>
              </a:rPr>
              <a:t>         </a:t>
            </a:r>
            <a:r>
              <a:rPr lang="bg-BG" altLang="en-US" sz="2000" b="0" dirty="0">
                <a:solidFill>
                  <a:srgbClr val="0000CC"/>
                </a:solidFill>
                <a:latin typeface="Candara" panose="020E0502030303020204" pitchFamily="34" charset="0"/>
              </a:rPr>
              <a:t>padding: 20px;</a:t>
            </a:r>
          </a:p>
          <a:p>
            <a:pPr eaLnBrk="1" hangingPunct="1"/>
            <a:r>
              <a:rPr lang="bg-BG" altLang="en-US" sz="2000" b="0" dirty="0">
                <a:solidFill>
                  <a:srgbClr val="FF0000"/>
                </a:solidFill>
                <a:latin typeface="Candara" panose="020E0502030303020204" pitchFamily="34" charset="0"/>
              </a:rPr>
              <a:t>		-webkit-box-shadow: 5px 5px 5px #1e1e1e;</a:t>
            </a:r>
          </a:p>
          <a:p>
            <a:pPr eaLnBrk="1" hangingPunct="1"/>
            <a:r>
              <a:rPr lang="bg-BG" altLang="en-US" sz="2000" b="0" dirty="0">
                <a:solidFill>
                  <a:srgbClr val="FF0000"/>
                </a:solidFill>
                <a:latin typeface="Candara" panose="020E0502030303020204" pitchFamily="34" charset="0"/>
              </a:rPr>
              <a:t>		-moz-box-shadow: 5px 5px 5px #1e1e1e;</a:t>
            </a:r>
          </a:p>
          <a:p>
            <a:pPr eaLnBrk="1" hangingPunct="1"/>
            <a:r>
              <a:rPr lang="bg-BG" altLang="en-US" sz="2000" b="0" dirty="0">
                <a:solidFill>
                  <a:srgbClr val="FF0000"/>
                </a:solidFill>
                <a:latin typeface="Candara" panose="020E0502030303020204" pitchFamily="34" charset="0"/>
              </a:rPr>
              <a:t>		box-shadow: 5px 5px 5px #1e1e1e</a:t>
            </a:r>
            <a:r>
              <a:rPr lang="bg-BG" altLang="en-US" sz="2000" b="0" dirty="0" smtClean="0">
                <a:solidFill>
                  <a:srgbClr val="FF0000"/>
                </a:solidFill>
                <a:latin typeface="Candara" panose="020E0502030303020204" pitchFamily="34" charset="0"/>
              </a:rPr>
              <a:t>;</a:t>
            </a:r>
            <a:endParaRPr lang="bg-BG" altLang="en-US" sz="2000" b="0" dirty="0">
              <a:solidFill>
                <a:srgbClr val="FF0000"/>
              </a:solidFill>
              <a:latin typeface="Candara" panose="020E0502030303020204" pitchFamily="34" charset="0"/>
            </a:endParaRPr>
          </a:p>
          <a:p>
            <a:pPr eaLnBrk="1" hangingPunct="1"/>
            <a:r>
              <a:rPr lang="bg-BG" altLang="en-US" sz="2000" b="0" dirty="0" smtClean="0">
                <a:solidFill>
                  <a:srgbClr val="0000CC"/>
                </a:solidFill>
                <a:latin typeface="Candara" panose="020E0502030303020204" pitchFamily="34" charset="0"/>
              </a:rPr>
              <a:t>}</a:t>
            </a:r>
            <a:endParaRPr lang="en-US" altLang="en-US" sz="2000" b="0" dirty="0">
              <a:solidFill>
                <a:srgbClr val="0000CC"/>
              </a:solidFill>
              <a:latin typeface="Candara" panose="020E0502030303020204" pitchFamily="34" charset="0"/>
            </a:endParaRPr>
          </a:p>
          <a:p>
            <a:pPr eaLnBrk="1" hangingPunct="1"/>
            <a:endParaRPr lang="en-US" altLang="en-US" sz="2000" b="0" dirty="0">
              <a:solidFill>
                <a:srgbClr val="0000CC"/>
              </a:solidFill>
              <a:latin typeface="Candara" panose="020E0502030303020204" pitchFamily="34" charset="0"/>
            </a:endParaRPr>
          </a:p>
          <a:p>
            <a:pPr eaLnBrk="1" hangingPunct="1"/>
            <a:r>
              <a:rPr lang="en-US" altLang="en-US" sz="2000" b="0" dirty="0">
                <a:solidFill>
                  <a:srgbClr val="0000CC"/>
                </a:solidFill>
                <a:latin typeface="Candara" panose="020E0502030303020204" pitchFamily="34" charset="0"/>
                <a:cs typeface="Arial" panose="020B0604020202020204" pitchFamily="34" charset="0"/>
              </a:rPr>
              <a:t>#wrapper { </a:t>
            </a:r>
            <a:r>
              <a:rPr lang="en-US" altLang="en-US" sz="2000" b="0" dirty="0">
                <a:solidFill>
                  <a:srgbClr val="FF0000"/>
                </a:solidFill>
                <a:latin typeface="Candara" panose="020E0502030303020204" pitchFamily="34" charset="0"/>
                <a:cs typeface="Arial" panose="020B0604020202020204" pitchFamily="34" charset="0"/>
              </a:rPr>
              <a:t>-</a:t>
            </a:r>
            <a:r>
              <a:rPr lang="en-US" altLang="en-US" sz="2000" b="0" dirty="0" err="1">
                <a:solidFill>
                  <a:srgbClr val="FF0000"/>
                </a:solidFill>
                <a:latin typeface="Candara" panose="020E0502030303020204" pitchFamily="34" charset="0"/>
                <a:cs typeface="Arial" panose="020B0604020202020204" pitchFamily="34" charset="0"/>
              </a:rPr>
              <a:t>webkit</a:t>
            </a:r>
            <a:r>
              <a:rPr lang="en-US" altLang="en-US" sz="2000" b="0" dirty="0">
                <a:solidFill>
                  <a:srgbClr val="FF0000"/>
                </a:solidFill>
                <a:latin typeface="Candara" panose="020E0502030303020204" pitchFamily="34" charset="0"/>
                <a:cs typeface="Arial" panose="020B0604020202020204" pitchFamily="34" charset="0"/>
              </a:rPr>
              <a:t>-box-shadow: 5px </a:t>
            </a:r>
            <a:r>
              <a:rPr lang="en-US" altLang="en-US" sz="2000" b="0" dirty="0" err="1">
                <a:solidFill>
                  <a:srgbClr val="FF0000"/>
                </a:solidFill>
                <a:latin typeface="Candara" panose="020E0502030303020204" pitchFamily="34" charset="0"/>
                <a:cs typeface="Arial" panose="020B0604020202020204" pitchFamily="34" charset="0"/>
              </a:rPr>
              <a:t>5px</a:t>
            </a:r>
            <a:r>
              <a:rPr lang="en-US" altLang="en-US" sz="2000" b="0" dirty="0">
                <a:solidFill>
                  <a:srgbClr val="FF0000"/>
                </a:solidFill>
                <a:latin typeface="Candara" panose="020E0502030303020204" pitchFamily="34" charset="0"/>
                <a:cs typeface="Arial" panose="020B0604020202020204" pitchFamily="34" charset="0"/>
              </a:rPr>
              <a:t> </a:t>
            </a:r>
            <a:r>
              <a:rPr lang="en-US" altLang="en-US" sz="2000" b="0" dirty="0" err="1">
                <a:solidFill>
                  <a:srgbClr val="FF0000"/>
                </a:solidFill>
                <a:latin typeface="Candara" panose="020E0502030303020204" pitchFamily="34" charset="0"/>
                <a:cs typeface="Arial" panose="020B0604020202020204" pitchFamily="34" charset="0"/>
              </a:rPr>
              <a:t>5px</a:t>
            </a:r>
            <a:r>
              <a:rPr lang="en-US" altLang="en-US" sz="2000" b="0" dirty="0">
                <a:solidFill>
                  <a:srgbClr val="FF0000"/>
                </a:solidFill>
                <a:latin typeface="Candara" panose="020E0502030303020204" pitchFamily="34" charset="0"/>
                <a:cs typeface="Arial" panose="020B0604020202020204" pitchFamily="34" charset="0"/>
              </a:rPr>
              <a:t> #828282;</a:t>
            </a:r>
            <a:br>
              <a:rPr lang="en-US" altLang="en-US" sz="2000" b="0" dirty="0">
                <a:solidFill>
                  <a:srgbClr val="FF0000"/>
                </a:solidFill>
                <a:latin typeface="Candara" panose="020E0502030303020204" pitchFamily="34" charset="0"/>
                <a:cs typeface="Arial" panose="020B0604020202020204" pitchFamily="34" charset="0"/>
              </a:rPr>
            </a:br>
            <a:r>
              <a:rPr lang="en-US" altLang="en-US" sz="2000" b="0" dirty="0">
                <a:solidFill>
                  <a:srgbClr val="FF0000"/>
                </a:solidFill>
                <a:latin typeface="Candara" panose="020E0502030303020204" pitchFamily="34" charset="0"/>
                <a:cs typeface="Arial" panose="020B0604020202020204" pitchFamily="34" charset="0"/>
              </a:rPr>
              <a:t>                    -</a:t>
            </a:r>
            <a:r>
              <a:rPr lang="en-US" altLang="en-US" sz="2000" b="0" dirty="0" err="1">
                <a:solidFill>
                  <a:srgbClr val="FF0000"/>
                </a:solidFill>
                <a:latin typeface="Candara" panose="020E0502030303020204" pitchFamily="34" charset="0"/>
                <a:cs typeface="Arial" panose="020B0604020202020204" pitchFamily="34" charset="0"/>
              </a:rPr>
              <a:t>moz</a:t>
            </a:r>
            <a:r>
              <a:rPr lang="en-US" altLang="en-US" sz="2000" b="0" dirty="0">
                <a:solidFill>
                  <a:srgbClr val="FF0000"/>
                </a:solidFill>
                <a:latin typeface="Candara" panose="020E0502030303020204" pitchFamily="34" charset="0"/>
                <a:cs typeface="Arial" panose="020B0604020202020204" pitchFamily="34" charset="0"/>
              </a:rPr>
              <a:t>-box-shadow: 5px </a:t>
            </a:r>
            <a:r>
              <a:rPr lang="en-US" altLang="en-US" sz="2000" b="0" dirty="0" err="1">
                <a:solidFill>
                  <a:srgbClr val="FF0000"/>
                </a:solidFill>
                <a:latin typeface="Candara" panose="020E0502030303020204" pitchFamily="34" charset="0"/>
                <a:cs typeface="Arial" panose="020B0604020202020204" pitchFamily="34" charset="0"/>
              </a:rPr>
              <a:t>5px</a:t>
            </a:r>
            <a:r>
              <a:rPr lang="en-US" altLang="en-US" sz="2000" b="0" dirty="0">
                <a:solidFill>
                  <a:srgbClr val="FF0000"/>
                </a:solidFill>
                <a:latin typeface="Candara" panose="020E0502030303020204" pitchFamily="34" charset="0"/>
                <a:cs typeface="Arial" panose="020B0604020202020204" pitchFamily="34" charset="0"/>
              </a:rPr>
              <a:t> </a:t>
            </a:r>
            <a:r>
              <a:rPr lang="en-US" altLang="en-US" sz="2000" b="0" dirty="0" err="1">
                <a:solidFill>
                  <a:srgbClr val="FF0000"/>
                </a:solidFill>
                <a:latin typeface="Candara" panose="020E0502030303020204" pitchFamily="34" charset="0"/>
                <a:cs typeface="Arial" panose="020B0604020202020204" pitchFamily="34" charset="0"/>
              </a:rPr>
              <a:t>5px</a:t>
            </a:r>
            <a:r>
              <a:rPr lang="en-US" altLang="en-US" sz="2000" b="0" dirty="0">
                <a:solidFill>
                  <a:srgbClr val="FF0000"/>
                </a:solidFill>
                <a:latin typeface="Candara" panose="020E0502030303020204" pitchFamily="34" charset="0"/>
                <a:cs typeface="Arial" panose="020B0604020202020204" pitchFamily="34" charset="0"/>
              </a:rPr>
              <a:t> #828282;</a:t>
            </a:r>
            <a:br>
              <a:rPr lang="en-US" altLang="en-US" sz="2000" b="0" dirty="0">
                <a:solidFill>
                  <a:srgbClr val="FF0000"/>
                </a:solidFill>
                <a:latin typeface="Candara" panose="020E0502030303020204" pitchFamily="34" charset="0"/>
                <a:cs typeface="Arial" panose="020B0604020202020204" pitchFamily="34" charset="0"/>
              </a:rPr>
            </a:br>
            <a:r>
              <a:rPr lang="en-US" altLang="en-US" sz="2000" b="0" dirty="0">
                <a:solidFill>
                  <a:srgbClr val="FF0000"/>
                </a:solidFill>
                <a:latin typeface="Candara" panose="020E0502030303020204" pitchFamily="34" charset="0"/>
                <a:cs typeface="Arial" panose="020B0604020202020204" pitchFamily="34" charset="0"/>
              </a:rPr>
              <a:t>                     box-shadow: 5px </a:t>
            </a:r>
            <a:r>
              <a:rPr lang="en-US" altLang="en-US" sz="2000" b="0" dirty="0" err="1">
                <a:solidFill>
                  <a:srgbClr val="FF0000"/>
                </a:solidFill>
                <a:latin typeface="Candara" panose="020E0502030303020204" pitchFamily="34" charset="0"/>
                <a:cs typeface="Arial" panose="020B0604020202020204" pitchFamily="34" charset="0"/>
              </a:rPr>
              <a:t>5px</a:t>
            </a:r>
            <a:r>
              <a:rPr lang="en-US" altLang="en-US" sz="2000" b="0" dirty="0">
                <a:solidFill>
                  <a:srgbClr val="FF0000"/>
                </a:solidFill>
                <a:latin typeface="Candara" panose="020E0502030303020204" pitchFamily="34" charset="0"/>
                <a:cs typeface="Arial" panose="020B0604020202020204" pitchFamily="34" charset="0"/>
              </a:rPr>
              <a:t> </a:t>
            </a:r>
            <a:r>
              <a:rPr lang="en-US" altLang="en-US" sz="2000" b="0" dirty="0" err="1">
                <a:solidFill>
                  <a:srgbClr val="FF0000"/>
                </a:solidFill>
                <a:latin typeface="Candara" panose="020E0502030303020204" pitchFamily="34" charset="0"/>
                <a:cs typeface="Arial" panose="020B0604020202020204" pitchFamily="34" charset="0"/>
              </a:rPr>
              <a:t>5px</a:t>
            </a:r>
            <a:r>
              <a:rPr lang="en-US" altLang="en-US" sz="2000" b="0" dirty="0">
                <a:solidFill>
                  <a:srgbClr val="FF0000"/>
                </a:solidFill>
                <a:latin typeface="Candara" panose="020E0502030303020204" pitchFamily="34" charset="0"/>
                <a:cs typeface="Arial" panose="020B0604020202020204" pitchFamily="34" charset="0"/>
              </a:rPr>
              <a:t> #828282</a:t>
            </a:r>
            <a:r>
              <a:rPr lang="en-US" altLang="en-US" sz="2000" b="0" dirty="0">
                <a:solidFill>
                  <a:srgbClr val="0000CC"/>
                </a:solidFill>
                <a:latin typeface="Candara" panose="020E0502030303020204" pitchFamily="34" charset="0"/>
                <a:cs typeface="Arial" panose="020B0604020202020204" pitchFamily="34" charset="0"/>
              </a:rPr>
              <a:t>;</a:t>
            </a:r>
          </a:p>
          <a:p>
            <a:pPr eaLnBrk="1" hangingPunct="1"/>
            <a:r>
              <a:rPr lang="en-US" altLang="en-US" sz="2000" b="0" dirty="0">
                <a:solidFill>
                  <a:srgbClr val="0000CC"/>
                </a:solidFill>
                <a:latin typeface="Candara" panose="020E0502030303020204" pitchFamily="34" charset="0"/>
                <a:cs typeface="Arial" panose="020B0604020202020204" pitchFamily="34" charset="0"/>
              </a:rPr>
              <a:t>}</a:t>
            </a:r>
          </a:p>
          <a:p>
            <a:pPr eaLnBrk="1" hangingPunct="1"/>
            <a:endParaRPr lang="bg-BG" altLang="en-US" sz="2000" dirty="0">
              <a:solidFill>
                <a:srgbClr val="0000CC"/>
              </a:solidFill>
            </a:endParaRPr>
          </a:p>
        </p:txBody>
      </p:sp>
      <p:sp>
        <p:nvSpPr>
          <p:cNvPr id="3" name="Title 1"/>
          <p:cNvSpPr txBox="1">
            <a:spLocks/>
          </p:cNvSpPr>
          <p:nvPr/>
        </p:nvSpPr>
        <p:spPr>
          <a:xfrm>
            <a:off x="961445"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Example</a:t>
            </a:r>
            <a:endParaRPr lang="en-US" sz="4000" dirty="0"/>
          </a:p>
        </p:txBody>
      </p:sp>
    </p:spTree>
    <p:extLst>
      <p:ext uri="{BB962C8B-B14F-4D97-AF65-F5344CB8AC3E}">
        <p14:creationId xmlns:p14="http://schemas.microsoft.com/office/powerpoint/2010/main" val="2103702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Box 1"/>
          <p:cNvSpPr txBox="1">
            <a:spLocks noChangeArrowheads="1"/>
          </p:cNvSpPr>
          <p:nvPr/>
        </p:nvSpPr>
        <p:spPr bwMode="auto">
          <a:xfrm>
            <a:off x="640217" y="2024743"/>
            <a:ext cx="8305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buFont typeface="Wingdings 2" panose="05020102010507070707" pitchFamily="18" charset="2"/>
              <a:buNone/>
            </a:pPr>
            <a:r>
              <a:rPr lang="en-US" altLang="en-US" b="0" dirty="0">
                <a:solidFill>
                  <a:srgbClr val="0000CC"/>
                </a:solidFill>
                <a:latin typeface="Candara" panose="020E0502030303020204" pitchFamily="34" charset="0"/>
                <a:cs typeface="Arial" panose="020B0604020202020204" pitchFamily="34" charset="0"/>
              </a:rPr>
              <a:t>#wrapper { </a:t>
            </a:r>
            <a:endParaRPr lang="en-US" altLang="en-US" b="0" dirty="0" smtClean="0">
              <a:solidFill>
                <a:srgbClr val="0000CC"/>
              </a:solidFill>
              <a:latin typeface="Candara" panose="020E0502030303020204" pitchFamily="34" charset="0"/>
              <a:cs typeface="Arial" panose="020B0604020202020204" pitchFamily="34" charset="0"/>
            </a:endParaRPr>
          </a:p>
          <a:p>
            <a:pPr eaLnBrk="1" hangingPunct="1">
              <a:buFont typeface="Wingdings 2" panose="05020102010507070707" pitchFamily="18" charset="2"/>
              <a:buNone/>
            </a:pPr>
            <a:r>
              <a:rPr lang="en-US" altLang="en-US" b="0" dirty="0">
                <a:solidFill>
                  <a:srgbClr val="0000CC"/>
                </a:solidFill>
                <a:latin typeface="Candara" panose="020E0502030303020204" pitchFamily="34" charset="0"/>
                <a:cs typeface="Arial" panose="020B0604020202020204" pitchFamily="34" charset="0"/>
              </a:rPr>
              <a:t>	</a:t>
            </a:r>
            <a:r>
              <a:rPr lang="en-US" altLang="en-US" b="0" dirty="0" smtClean="0">
                <a:solidFill>
                  <a:srgbClr val="FF0000"/>
                </a:solidFill>
                <a:latin typeface="Candara" panose="020E0502030303020204" pitchFamily="34" charset="0"/>
                <a:cs typeface="Arial" panose="020B0604020202020204" pitchFamily="34" charset="0"/>
              </a:rPr>
              <a:t>text-shadow</a:t>
            </a:r>
            <a:r>
              <a:rPr lang="en-US" altLang="en-US" b="0" dirty="0">
                <a:solidFill>
                  <a:srgbClr val="FF0000"/>
                </a:solidFill>
                <a:latin typeface="Candara" panose="020E0502030303020204" pitchFamily="34" charset="0"/>
                <a:cs typeface="Arial" panose="020B0604020202020204" pitchFamily="34" charset="0"/>
              </a:rPr>
              <a:t>: 3px </a:t>
            </a:r>
            <a:r>
              <a:rPr lang="en-US" altLang="en-US" b="0" dirty="0" err="1">
                <a:solidFill>
                  <a:srgbClr val="FF0000"/>
                </a:solidFill>
                <a:latin typeface="Candara" panose="020E0502030303020204" pitchFamily="34" charset="0"/>
                <a:cs typeface="Arial" panose="020B0604020202020204" pitchFamily="34" charset="0"/>
              </a:rPr>
              <a:t>3px</a:t>
            </a:r>
            <a:r>
              <a:rPr lang="en-US" altLang="en-US" b="0" dirty="0">
                <a:solidFill>
                  <a:srgbClr val="FF0000"/>
                </a:solidFill>
                <a:latin typeface="Candara" panose="020E0502030303020204" pitchFamily="34" charset="0"/>
                <a:cs typeface="Arial" panose="020B0604020202020204" pitchFamily="34" charset="0"/>
              </a:rPr>
              <a:t> </a:t>
            </a:r>
            <a:r>
              <a:rPr lang="en-US" altLang="en-US" b="0" dirty="0" err="1">
                <a:solidFill>
                  <a:srgbClr val="FF0000"/>
                </a:solidFill>
                <a:latin typeface="Candara" panose="020E0502030303020204" pitchFamily="34" charset="0"/>
                <a:cs typeface="Arial" panose="020B0604020202020204" pitchFamily="34" charset="0"/>
              </a:rPr>
              <a:t>3px</a:t>
            </a:r>
            <a:r>
              <a:rPr lang="en-US" altLang="en-US" b="0" dirty="0">
                <a:solidFill>
                  <a:srgbClr val="FF0000"/>
                </a:solidFill>
                <a:latin typeface="Candara" panose="020E0502030303020204" pitchFamily="34" charset="0"/>
                <a:cs typeface="Arial" panose="020B0604020202020204" pitchFamily="34" charset="0"/>
              </a:rPr>
              <a:t> #666;</a:t>
            </a:r>
          </a:p>
          <a:p>
            <a:pPr eaLnBrk="1" hangingPunct="1">
              <a:buFont typeface="Wingdings 2" panose="05020102010507070707" pitchFamily="18" charset="2"/>
              <a:buNone/>
            </a:pPr>
            <a:r>
              <a:rPr lang="en-US" altLang="en-US" b="0" dirty="0">
                <a:solidFill>
                  <a:srgbClr val="0000CC"/>
                </a:solidFill>
                <a:latin typeface="Candara" panose="020E0502030303020204" pitchFamily="34" charset="0"/>
                <a:cs typeface="Arial" panose="020B0604020202020204" pitchFamily="34" charset="0"/>
              </a:rPr>
              <a:t> }</a:t>
            </a:r>
          </a:p>
        </p:txBody>
      </p:sp>
      <p:pic>
        <p:nvPicPr>
          <p:cNvPr id="798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17" y="3390900"/>
            <a:ext cx="4748212"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txBox="1">
            <a:spLocks/>
          </p:cNvSpPr>
          <p:nvPr/>
        </p:nvSpPr>
        <p:spPr>
          <a:xfrm>
            <a:off x="961445"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Example</a:t>
            </a:r>
            <a:endParaRPr lang="en-US" sz="4000" dirty="0"/>
          </a:p>
        </p:txBody>
      </p:sp>
    </p:spTree>
    <p:extLst>
      <p:ext uri="{BB962C8B-B14F-4D97-AF65-F5344CB8AC3E}">
        <p14:creationId xmlns:p14="http://schemas.microsoft.com/office/powerpoint/2010/main" val="6740296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ChangeArrowheads="1"/>
          </p:cNvSpPr>
          <p:nvPr/>
        </p:nvSpPr>
        <p:spPr bwMode="auto">
          <a:xfrm>
            <a:off x="152400" y="1166813"/>
            <a:ext cx="8839200"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en-US" altLang="en-US" b="0" dirty="0">
                <a:latin typeface="Candara" panose="020E0502030303020204" pitchFamily="34" charset="0"/>
              </a:rPr>
              <a:t>Configure the opacity of the background </a:t>
            </a:r>
            <a:r>
              <a:rPr lang="en-US" altLang="en-US" b="0" dirty="0" err="1">
                <a:latin typeface="Candara" panose="020E0502030303020204" pitchFamily="34" charset="0"/>
              </a:rPr>
              <a:t>colour</a:t>
            </a:r>
            <a:endParaRPr lang="en-US" altLang="en-US" b="0" dirty="0">
              <a:latin typeface="Candara" panose="020E0502030303020204" pitchFamily="34" charset="0"/>
            </a:endParaRPr>
          </a:p>
          <a:p>
            <a:pPr eaLnBrk="1" hangingPunct="1"/>
            <a:endParaRPr lang="en-US" altLang="en-US" b="0" dirty="0">
              <a:latin typeface="Candara" panose="020E0502030303020204" pitchFamily="34" charset="0"/>
            </a:endParaRPr>
          </a:p>
          <a:p>
            <a:pPr eaLnBrk="1" hangingPunct="1"/>
            <a:r>
              <a:rPr lang="en-US" altLang="en-US" b="0" dirty="0">
                <a:latin typeface="Candara" panose="020E0502030303020204" pitchFamily="34" charset="0"/>
              </a:rPr>
              <a:t>Opacity range:</a:t>
            </a:r>
          </a:p>
          <a:p>
            <a:pPr eaLnBrk="1" hangingPunct="1"/>
            <a:endParaRPr lang="en-US" altLang="en-US" sz="800" b="0" dirty="0">
              <a:latin typeface="Candara" panose="020E0502030303020204" pitchFamily="34" charset="0"/>
            </a:endParaRPr>
          </a:p>
          <a:p>
            <a:pPr eaLnBrk="1" hangingPunct="1"/>
            <a:r>
              <a:rPr lang="en-US" altLang="en-US" b="0" dirty="0">
                <a:latin typeface="Candara" panose="020E0502030303020204" pitchFamily="34" charset="0"/>
              </a:rPr>
              <a:t>	0 - Completely Transparent</a:t>
            </a:r>
          </a:p>
          <a:p>
            <a:pPr eaLnBrk="1" hangingPunct="1"/>
            <a:r>
              <a:rPr lang="en-US" altLang="en-US" b="0" dirty="0">
                <a:latin typeface="Candara" panose="020E0502030303020204" pitchFamily="34" charset="0"/>
              </a:rPr>
              <a:t>	1 - Completely Opaque</a:t>
            </a:r>
          </a:p>
          <a:p>
            <a:pPr eaLnBrk="1" hangingPunct="1"/>
            <a:r>
              <a:rPr lang="en-US" altLang="en-US" b="0" dirty="0">
                <a:latin typeface="Candara" panose="020E0502030303020204" pitchFamily="34" charset="0"/>
              </a:rPr>
              <a:t/>
            </a:r>
            <a:br>
              <a:rPr lang="en-US" altLang="en-US" b="0" dirty="0">
                <a:latin typeface="Candara" panose="020E0502030303020204" pitchFamily="34" charset="0"/>
              </a:rPr>
            </a:br>
            <a:r>
              <a:rPr lang="en-US" altLang="en-US" b="0" dirty="0">
                <a:latin typeface="Candara" panose="020E0502030303020204" pitchFamily="34" charset="0"/>
              </a:rPr>
              <a:t>Example:</a:t>
            </a:r>
          </a:p>
          <a:p>
            <a:pPr eaLnBrk="1" hangingPunct="1"/>
            <a:r>
              <a:rPr lang="en-US" altLang="en-US" b="0" dirty="0">
                <a:latin typeface="Candara" panose="020E0502030303020204" pitchFamily="34" charset="0"/>
              </a:rPr>
              <a:t>    </a:t>
            </a:r>
            <a:r>
              <a:rPr lang="en-US" altLang="en-US" b="0" dirty="0">
                <a:solidFill>
                  <a:srgbClr val="0000CC"/>
                </a:solidFill>
                <a:latin typeface="Candara" panose="020E0502030303020204" pitchFamily="34" charset="0"/>
              </a:rPr>
              <a:t>h1</a:t>
            </a:r>
            <a:r>
              <a:rPr lang="en-US" altLang="en-US" b="0" dirty="0" smtClean="0">
                <a:solidFill>
                  <a:srgbClr val="0000CC"/>
                </a:solidFill>
                <a:latin typeface="Candara" panose="020E0502030303020204" pitchFamily="34" charset="0"/>
              </a:rPr>
              <a:t>{</a:t>
            </a:r>
          </a:p>
          <a:p>
            <a:pPr eaLnBrk="1" hangingPunct="1"/>
            <a:r>
              <a:rPr lang="en-US" altLang="en-US" b="0" dirty="0" smtClean="0">
                <a:solidFill>
                  <a:srgbClr val="0000CC"/>
                </a:solidFill>
                <a:latin typeface="Candara" panose="020E0502030303020204" pitchFamily="34" charset="0"/>
              </a:rPr>
              <a:t>           background-color</a:t>
            </a:r>
            <a:r>
              <a:rPr lang="en-US" altLang="en-US" b="0" dirty="0">
                <a:solidFill>
                  <a:srgbClr val="0000CC"/>
                </a:solidFill>
                <a:latin typeface="Candara" panose="020E0502030303020204" pitchFamily="34" charset="0"/>
              </a:rPr>
              <a:t>: #FFFFFF;</a:t>
            </a:r>
          </a:p>
          <a:p>
            <a:pPr eaLnBrk="1" hangingPunct="1"/>
            <a:r>
              <a:rPr lang="en-US" altLang="en-US" b="0" dirty="0">
                <a:solidFill>
                  <a:srgbClr val="0000CC"/>
                </a:solidFill>
                <a:latin typeface="Candara" panose="020E0502030303020204" pitchFamily="34" charset="0"/>
              </a:rPr>
              <a:t>           </a:t>
            </a:r>
            <a:r>
              <a:rPr lang="en-US" altLang="en-US" b="0" dirty="0">
                <a:solidFill>
                  <a:srgbClr val="FF0000"/>
                </a:solidFill>
                <a:latin typeface="Candara" panose="020E0502030303020204" pitchFamily="34" charset="0"/>
              </a:rPr>
              <a:t>opacity: 0.6</a:t>
            </a:r>
            <a:r>
              <a:rPr lang="en-US" altLang="en-US" b="0" dirty="0" smtClean="0">
                <a:solidFill>
                  <a:srgbClr val="FF0000"/>
                </a:solidFill>
                <a:latin typeface="Candara" panose="020E0502030303020204" pitchFamily="34" charset="0"/>
              </a:rPr>
              <a:t>;</a:t>
            </a:r>
          </a:p>
          <a:p>
            <a:pPr eaLnBrk="1" hangingPunct="1"/>
            <a:r>
              <a:rPr lang="en-US" altLang="en-US" b="0" dirty="0" smtClean="0">
                <a:solidFill>
                  <a:srgbClr val="FF0000"/>
                </a:solidFill>
                <a:latin typeface="Candara" panose="020E0502030303020204" pitchFamily="34" charset="0"/>
              </a:rPr>
              <a:t>        </a:t>
            </a:r>
            <a:r>
              <a:rPr lang="en-US" altLang="en-US" b="0" dirty="0" smtClean="0">
                <a:solidFill>
                  <a:srgbClr val="0000CC"/>
                </a:solidFill>
                <a:latin typeface="Candara" panose="020E0502030303020204" pitchFamily="34" charset="0"/>
              </a:rPr>
              <a:t>} </a:t>
            </a:r>
            <a:endParaRPr lang="en-US" altLang="en-US" b="0" dirty="0">
              <a:solidFill>
                <a:srgbClr val="0000CC"/>
              </a:solidFill>
              <a:latin typeface="Candara" panose="020E0502030303020204" pitchFamily="34" charset="0"/>
            </a:endParaRPr>
          </a:p>
        </p:txBody>
      </p:sp>
      <p:sp>
        <p:nvSpPr>
          <p:cNvPr id="4" name="Title 1"/>
          <p:cNvSpPr txBox="1">
            <a:spLocks/>
          </p:cNvSpPr>
          <p:nvPr/>
        </p:nvSpPr>
        <p:spPr>
          <a:xfrm>
            <a:off x="961445"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Opacity</a:t>
            </a:r>
            <a:endParaRPr lang="en-US" sz="4000" dirty="0"/>
          </a:p>
        </p:txBody>
      </p:sp>
    </p:spTree>
    <p:extLst>
      <p:ext uri="{BB962C8B-B14F-4D97-AF65-F5344CB8AC3E}">
        <p14:creationId xmlns:p14="http://schemas.microsoft.com/office/powerpoint/2010/main" val="32976948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798286" y="1560285"/>
            <a:ext cx="8345714" cy="4572000"/>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defRPr/>
            </a:pPr>
            <a:r>
              <a:rPr lang="en-US" sz="2000" kern="0" dirty="0" smtClean="0">
                <a:latin typeface="Candara" panose="020E0502030303020204" pitchFamily="34" charset="0"/>
                <a:cs typeface="Arial" pitchFamily="34" charset="0"/>
              </a:rPr>
              <a:t> </a:t>
            </a:r>
            <a:r>
              <a:rPr lang="en-US" sz="2200" kern="0" dirty="0" smtClean="0">
                <a:latin typeface="Candara" panose="020E0502030303020204" pitchFamily="34" charset="0"/>
                <a:cs typeface="Arial" pitchFamily="34" charset="0"/>
              </a:rPr>
              <a:t>Gradient: a smooth blending of shades from one color to another</a:t>
            </a:r>
          </a:p>
          <a:p>
            <a:pPr>
              <a:defRPr/>
            </a:pPr>
            <a:endParaRPr lang="en-US" sz="800" kern="0" dirty="0" smtClean="0">
              <a:latin typeface="Candara" panose="020E0502030303020204" pitchFamily="34" charset="0"/>
              <a:cs typeface="Arial" pitchFamily="34" charset="0"/>
            </a:endParaRPr>
          </a:p>
          <a:p>
            <a:pPr>
              <a:defRPr/>
            </a:pPr>
            <a:r>
              <a:rPr lang="en-US" sz="2200" kern="0" dirty="0" smtClean="0">
                <a:latin typeface="Candara" panose="020E0502030303020204" pitchFamily="34" charset="0"/>
                <a:cs typeface="Arial" pitchFamily="34" charset="0"/>
              </a:rPr>
              <a:t>Use the </a:t>
            </a:r>
            <a:r>
              <a:rPr lang="en-US" sz="2200" kern="0" dirty="0" smtClean="0">
                <a:solidFill>
                  <a:srgbClr val="0000CC"/>
                </a:solidFill>
                <a:latin typeface="Candara" panose="020E0502030303020204" pitchFamily="34" charset="0"/>
                <a:cs typeface="Arial" pitchFamily="34" charset="0"/>
              </a:rPr>
              <a:t>background-image</a:t>
            </a:r>
            <a:r>
              <a:rPr lang="en-US" sz="2200" kern="0" dirty="0" smtClean="0">
                <a:latin typeface="Candara" panose="020E0502030303020204" pitchFamily="34" charset="0"/>
                <a:cs typeface="Arial" pitchFamily="34" charset="0"/>
              </a:rPr>
              <a:t> property</a:t>
            </a:r>
          </a:p>
          <a:p>
            <a:pPr>
              <a:defRPr/>
            </a:pPr>
            <a:endParaRPr lang="en-US" sz="800" kern="0" dirty="0" smtClean="0">
              <a:latin typeface="Candara" panose="020E0502030303020204" pitchFamily="34" charset="0"/>
              <a:cs typeface="Arial" pitchFamily="34" charset="0"/>
            </a:endParaRPr>
          </a:p>
          <a:p>
            <a:pPr lvl="1">
              <a:defRPr/>
            </a:pPr>
            <a:r>
              <a:rPr lang="en-US" sz="2200" kern="0" dirty="0" smtClean="0">
                <a:latin typeface="Candara" panose="020E0502030303020204" pitchFamily="34" charset="0"/>
                <a:cs typeface="Arial" pitchFamily="34" charset="0"/>
              </a:rPr>
              <a:t>linear-gradient()</a:t>
            </a:r>
          </a:p>
          <a:p>
            <a:pPr lvl="1">
              <a:defRPr/>
            </a:pPr>
            <a:r>
              <a:rPr lang="en-US" sz="2200" kern="0" dirty="0" smtClean="0">
                <a:latin typeface="Candara" panose="020E0502030303020204" pitchFamily="34" charset="0"/>
                <a:cs typeface="Arial" pitchFamily="34" charset="0"/>
              </a:rPr>
              <a:t>radial-gradient()</a:t>
            </a:r>
          </a:p>
          <a:p>
            <a:pPr lvl="1">
              <a:defRPr/>
            </a:pPr>
            <a:endParaRPr lang="en-US" sz="2000" kern="0" dirty="0" smtClean="0">
              <a:latin typeface="Candara" panose="020E0502030303020204" pitchFamily="34" charset="0"/>
              <a:cs typeface="Arial" pitchFamily="34" charset="0"/>
            </a:endParaRPr>
          </a:p>
          <a:p>
            <a:pPr>
              <a:defRPr/>
            </a:pPr>
            <a:r>
              <a:rPr lang="en-US" sz="2000" kern="0" dirty="0" smtClean="0">
                <a:latin typeface="Candara" panose="020E0502030303020204" pitchFamily="34" charset="0"/>
                <a:cs typeface="Arial" pitchFamily="34" charset="0"/>
              </a:rPr>
              <a:t>Example:</a:t>
            </a:r>
          </a:p>
          <a:p>
            <a:pPr>
              <a:buFont typeface="Wingdings 2" pitchFamily="18" charset="2"/>
              <a:buNone/>
              <a:defRPr/>
            </a:pPr>
            <a:r>
              <a:rPr lang="en-US" sz="2000" kern="0" dirty="0" smtClean="0">
                <a:solidFill>
                  <a:srgbClr val="0000CC"/>
                </a:solidFill>
                <a:latin typeface="Candara" panose="020E0502030303020204" pitchFamily="34" charset="0"/>
                <a:cs typeface="Arial" pitchFamily="34" charset="0"/>
              </a:rPr>
              <a:t>	background-color: #8FA5CE;</a:t>
            </a:r>
          </a:p>
          <a:p>
            <a:pPr>
              <a:buFont typeface="Wingdings 2" pitchFamily="18" charset="2"/>
              <a:buNone/>
              <a:defRPr/>
            </a:pPr>
            <a:r>
              <a:rPr lang="en-US" sz="2000" kern="0" dirty="0" smtClean="0">
                <a:solidFill>
                  <a:srgbClr val="0000CC"/>
                </a:solidFill>
                <a:latin typeface="Candara" panose="020E0502030303020204" pitchFamily="34" charset="0"/>
                <a:cs typeface="Arial" pitchFamily="34" charset="0"/>
              </a:rPr>
              <a:t>	background-image: </a:t>
            </a:r>
            <a:r>
              <a:rPr lang="en-US" sz="2000" kern="0" dirty="0" smtClean="0">
                <a:solidFill>
                  <a:srgbClr val="FF0000"/>
                </a:solidFill>
                <a:latin typeface="Candara" panose="020E0502030303020204" pitchFamily="34" charset="0"/>
                <a:cs typeface="Arial" pitchFamily="34" charset="0"/>
              </a:rPr>
              <a:t>-</a:t>
            </a:r>
            <a:r>
              <a:rPr lang="en-US" sz="2000" kern="0" dirty="0" err="1" smtClean="0">
                <a:solidFill>
                  <a:srgbClr val="FF0000"/>
                </a:solidFill>
                <a:latin typeface="Candara" panose="020E0502030303020204" pitchFamily="34" charset="0"/>
                <a:cs typeface="Arial" pitchFamily="34" charset="0"/>
              </a:rPr>
              <a:t>webkit</a:t>
            </a:r>
            <a:r>
              <a:rPr lang="en-US" sz="2000" kern="0" dirty="0" smtClean="0">
                <a:solidFill>
                  <a:srgbClr val="FF0000"/>
                </a:solidFill>
                <a:latin typeface="Candara" panose="020E0502030303020204" pitchFamily="34" charset="0"/>
                <a:cs typeface="Arial" pitchFamily="34" charset="0"/>
              </a:rPr>
              <a:t>-gradient(linear, left top, left bottom, from(#FFFFFF), to(#8FA5CE));</a:t>
            </a:r>
          </a:p>
          <a:p>
            <a:pPr>
              <a:buFont typeface="Wingdings 2" pitchFamily="18" charset="2"/>
              <a:buNone/>
              <a:defRPr/>
            </a:pPr>
            <a:r>
              <a:rPr lang="en-US" sz="2000" kern="0" dirty="0" smtClean="0">
                <a:solidFill>
                  <a:srgbClr val="0000CC"/>
                </a:solidFill>
                <a:latin typeface="Candara" panose="020E0502030303020204" pitchFamily="34" charset="0"/>
                <a:cs typeface="Arial" pitchFamily="34" charset="0"/>
              </a:rPr>
              <a:t>	background-image: </a:t>
            </a:r>
            <a:r>
              <a:rPr lang="en-US" sz="2000" kern="0" dirty="0" smtClean="0">
                <a:solidFill>
                  <a:srgbClr val="FF0000"/>
                </a:solidFill>
                <a:latin typeface="Candara" panose="020E0502030303020204" pitchFamily="34" charset="0"/>
                <a:cs typeface="Arial" pitchFamily="34" charset="0"/>
              </a:rPr>
              <a:t>-</a:t>
            </a:r>
            <a:r>
              <a:rPr lang="en-US" sz="2000" kern="0" dirty="0" err="1" smtClean="0">
                <a:solidFill>
                  <a:srgbClr val="FF0000"/>
                </a:solidFill>
                <a:latin typeface="Candara" panose="020E0502030303020204" pitchFamily="34" charset="0"/>
                <a:cs typeface="Arial" pitchFamily="34" charset="0"/>
              </a:rPr>
              <a:t>moz</a:t>
            </a:r>
            <a:r>
              <a:rPr lang="en-US" sz="2000" kern="0" dirty="0" smtClean="0">
                <a:solidFill>
                  <a:srgbClr val="FF0000"/>
                </a:solidFill>
                <a:latin typeface="Candara" panose="020E0502030303020204" pitchFamily="34" charset="0"/>
                <a:cs typeface="Arial" pitchFamily="34" charset="0"/>
              </a:rPr>
              <a:t>-linear-gradient(top, #FFFFFF, #8FA5CE);</a:t>
            </a:r>
          </a:p>
          <a:p>
            <a:pPr>
              <a:buFont typeface="Wingdings 2" pitchFamily="18" charset="2"/>
              <a:buNone/>
              <a:defRPr/>
            </a:pPr>
            <a:r>
              <a:rPr lang="en-US" sz="2000" kern="0" dirty="0" smtClean="0">
                <a:solidFill>
                  <a:srgbClr val="0000CC"/>
                </a:solidFill>
                <a:cs typeface="Arial" pitchFamily="34" charset="0"/>
              </a:rPr>
              <a:t>	</a:t>
            </a:r>
          </a:p>
        </p:txBody>
      </p:sp>
      <p:sp>
        <p:nvSpPr>
          <p:cNvPr id="4" name="Title 1"/>
          <p:cNvSpPr txBox="1">
            <a:spLocks/>
          </p:cNvSpPr>
          <p:nvPr/>
        </p:nvSpPr>
        <p:spPr>
          <a:xfrm>
            <a:off x="961445"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Gradient</a:t>
            </a:r>
            <a:endParaRPr lang="en-US" sz="4000" dirty="0"/>
          </a:p>
        </p:txBody>
      </p:sp>
    </p:spTree>
    <p:extLst>
      <p:ext uri="{BB962C8B-B14F-4D97-AF65-F5344CB8AC3E}">
        <p14:creationId xmlns:p14="http://schemas.microsoft.com/office/powerpoint/2010/main" val="17265323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bwMode="auto">
          <a:xfrm>
            <a:off x="961445" y="1854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Font typeface="Times" pitchFamily="18" charset="0"/>
              <a:buChar char="•"/>
              <a:defRPr sz="2400">
                <a:solidFill>
                  <a:schemeClr val="tx1"/>
                </a:solidFill>
                <a:latin typeface="Bk Avenir Book" pitchFamily="80" charset="0"/>
                <a:ea typeface="MS PGothic" pitchFamily="34" charset="-128"/>
                <a:cs typeface="+mn-cs"/>
              </a:defRPr>
            </a:lvl1pPr>
            <a:lvl2pPr marL="742950" indent="-285750" algn="l" rtl="0" eaLnBrk="0" fontAlgn="base" hangingPunct="0">
              <a:spcBef>
                <a:spcPct val="20000"/>
              </a:spcBef>
              <a:spcAft>
                <a:spcPct val="0"/>
              </a:spcAft>
              <a:buChar char="–"/>
              <a:defRPr sz="2000">
                <a:solidFill>
                  <a:schemeClr val="tx1"/>
                </a:solidFill>
                <a:latin typeface="Bk Avenir Book" pitchFamily="80" charset="0"/>
                <a:ea typeface="MS PGothic" pitchFamily="34" charset="-128"/>
              </a:defRPr>
            </a:lvl2pPr>
            <a:lvl3pPr marL="1143000" indent="-228600" algn="l" rtl="0" eaLnBrk="0" fontAlgn="base" hangingPunct="0">
              <a:spcBef>
                <a:spcPct val="20000"/>
              </a:spcBef>
              <a:spcAft>
                <a:spcPct val="0"/>
              </a:spcAft>
              <a:buChar char="•"/>
              <a:defRPr>
                <a:solidFill>
                  <a:schemeClr val="tx1"/>
                </a:solidFill>
                <a:latin typeface="Bk Avenir Book" pitchFamily="80" charset="0"/>
                <a:ea typeface="MS PGothic" pitchFamily="34" charset="-128"/>
              </a:defRPr>
            </a:lvl3pPr>
            <a:lvl4pPr marL="1600200" indent="-228600" algn="l" rtl="0" eaLnBrk="0" fontAlgn="base" hangingPunct="0">
              <a:spcBef>
                <a:spcPct val="20000"/>
              </a:spcBef>
              <a:spcAft>
                <a:spcPct val="0"/>
              </a:spcAft>
              <a:buChar char="–"/>
              <a:defRPr>
                <a:solidFill>
                  <a:schemeClr val="tx1"/>
                </a:solidFill>
                <a:latin typeface="Bk Avenir Book" pitchFamily="80" charset="0"/>
                <a:ea typeface="MS PGothic" pitchFamily="34" charset="-128"/>
              </a:defRPr>
            </a:lvl4pPr>
            <a:lvl5pPr marL="2057400" indent="-228600" algn="l" rtl="0" eaLnBrk="0" fontAlgn="base" hangingPunct="0">
              <a:spcBef>
                <a:spcPct val="20000"/>
              </a:spcBef>
              <a:spcAft>
                <a:spcPct val="0"/>
              </a:spcAft>
              <a:buChar char="»"/>
              <a:defRPr>
                <a:solidFill>
                  <a:schemeClr val="tx1"/>
                </a:solidFill>
                <a:latin typeface="Bk Avenir Book" pitchFamily="80" charset="0"/>
                <a:ea typeface="MS PGothic"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defRPr/>
            </a:pPr>
            <a:r>
              <a:rPr lang="en-US" kern="0" dirty="0" smtClean="0">
                <a:solidFill>
                  <a:srgbClr val="000000"/>
                </a:solidFill>
                <a:latin typeface="Candara" panose="020E0502030303020204" pitchFamily="34" charset="0"/>
                <a:cs typeface="Arial" pitchFamily="34" charset="0"/>
              </a:rPr>
              <a:t>Gradient backgrounds: Creates transitions from one color to another without using images. New in CSS3.</a:t>
            </a:r>
          </a:p>
          <a:p>
            <a:pPr>
              <a:defRPr/>
            </a:pPr>
            <a:r>
              <a:rPr lang="en-US" kern="0" dirty="0" smtClean="0">
                <a:solidFill>
                  <a:srgbClr val="000000"/>
                </a:solidFill>
                <a:latin typeface="Candara" panose="020E0502030303020204" pitchFamily="34" charset="0"/>
                <a:cs typeface="Arial" pitchFamily="34" charset="0"/>
              </a:rPr>
              <a:t>Two primary styles of gradients: linear and radial. </a:t>
            </a:r>
          </a:p>
          <a:p>
            <a:pPr>
              <a:defRPr/>
            </a:pPr>
            <a:r>
              <a:rPr lang="en-US" kern="0" dirty="0" smtClean="0">
                <a:solidFill>
                  <a:srgbClr val="000000"/>
                </a:solidFill>
                <a:latin typeface="Candara" panose="020E0502030303020204" pitchFamily="34" charset="0"/>
                <a:cs typeface="Arial" pitchFamily="34" charset="0"/>
              </a:rPr>
              <a:t>Include fallback option for browsers that do not support background gradient property. </a:t>
            </a:r>
          </a:p>
          <a:p>
            <a:pPr lvl="1">
              <a:defRPr/>
            </a:pPr>
            <a:r>
              <a:rPr lang="en-US" sz="2400" kern="0" dirty="0" smtClean="0">
                <a:solidFill>
                  <a:srgbClr val="000000"/>
                </a:solidFill>
                <a:latin typeface="Candara" panose="020E0502030303020204" pitchFamily="34" charset="0"/>
                <a:cs typeface="Arial" pitchFamily="34" charset="0"/>
              </a:rPr>
              <a:t>Simple background color or image specified as separate rule prior to background gradient rule in CSS.</a:t>
            </a:r>
          </a:p>
          <a:p>
            <a:pPr>
              <a:defRPr/>
            </a:pPr>
            <a:r>
              <a:rPr lang="en-US" kern="0" dirty="0" smtClean="0">
                <a:solidFill>
                  <a:srgbClr val="000000"/>
                </a:solidFill>
                <a:latin typeface="Candara" panose="020E0502030303020204" pitchFamily="34" charset="0"/>
                <a:cs typeface="Arial" pitchFamily="34" charset="0"/>
              </a:rPr>
              <a:t>To create multicolor gradients: Specify more than two colors and use optional parameter in gradient syntax.</a:t>
            </a:r>
          </a:p>
          <a:p>
            <a:pPr>
              <a:defRPr/>
            </a:pPr>
            <a:endParaRPr lang="en-US" kern="0" dirty="0" smtClean="0">
              <a:solidFill>
                <a:srgbClr val="000000"/>
              </a:solidFill>
              <a:latin typeface="Candara" panose="020E0502030303020204" pitchFamily="34" charset="0"/>
              <a:cs typeface="Arial" pitchFamily="34" charset="0"/>
            </a:endParaRPr>
          </a:p>
        </p:txBody>
      </p:sp>
      <p:sp>
        <p:nvSpPr>
          <p:cNvPr id="4" name="Title 1"/>
          <p:cNvSpPr txBox="1">
            <a:spLocks/>
          </p:cNvSpPr>
          <p:nvPr/>
        </p:nvSpPr>
        <p:spPr>
          <a:xfrm>
            <a:off x="961445"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Gradient Backgrounds</a:t>
            </a:r>
            <a:endParaRPr lang="en-US" sz="4000" dirty="0"/>
          </a:p>
        </p:txBody>
      </p:sp>
    </p:spTree>
    <p:extLst>
      <p:ext uri="{BB962C8B-B14F-4D97-AF65-F5344CB8AC3E}">
        <p14:creationId xmlns:p14="http://schemas.microsoft.com/office/powerpoint/2010/main" val="15120307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742" y="1629538"/>
            <a:ext cx="2954258" cy="2833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3971" name="Rectangle 1"/>
          <p:cNvSpPr>
            <a:spLocks noChangeArrowheads="1"/>
          </p:cNvSpPr>
          <p:nvPr/>
        </p:nvSpPr>
        <p:spPr bwMode="auto">
          <a:xfrm>
            <a:off x="3810000" y="2307099"/>
            <a:ext cx="60118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en-US" sz="1800" dirty="0">
                <a:solidFill>
                  <a:srgbClr val="000000"/>
                </a:solidFill>
                <a:latin typeface="Candara" panose="020E0502030303020204" pitchFamily="34" charset="0"/>
                <a:ea typeface="MS PGothic" panose="020B0600070205080204" pitchFamily="34" charset="-128"/>
              </a:rPr>
              <a:t>.horizontal {</a:t>
            </a:r>
          </a:p>
          <a:p>
            <a:r>
              <a:rPr lang="en-US" altLang="en-US" sz="1800" dirty="0">
                <a:solidFill>
                  <a:srgbClr val="000000"/>
                </a:solidFill>
                <a:latin typeface="Candara" panose="020E0502030303020204" pitchFamily="34" charset="0"/>
                <a:ea typeface="MS PGothic" panose="020B0600070205080204" pitchFamily="34" charset="-128"/>
              </a:rPr>
              <a:t>   background: #cedce7;</a:t>
            </a:r>
          </a:p>
          <a:p>
            <a:r>
              <a:rPr lang="en-US" altLang="en-US" sz="1800" dirty="0">
                <a:solidFill>
                  <a:srgbClr val="000000"/>
                </a:solidFill>
                <a:latin typeface="Candara" panose="020E0502030303020204" pitchFamily="34" charset="0"/>
                <a:ea typeface="MS PGothic" panose="020B0600070205080204" pitchFamily="34" charset="-128"/>
              </a:rPr>
              <a:t>   background: linear gradient(</a:t>
            </a:r>
            <a:r>
              <a:rPr lang="en-US" altLang="en-US" sz="1800" dirty="0">
                <a:solidFill>
                  <a:srgbClr val="D2232A"/>
                </a:solidFill>
                <a:latin typeface="Candara" panose="020E0502030303020204" pitchFamily="34" charset="0"/>
                <a:ea typeface="MS PGothic" panose="020B0600070205080204" pitchFamily="34" charset="-128"/>
              </a:rPr>
              <a:t>left</a:t>
            </a:r>
            <a:r>
              <a:rPr lang="en-US" altLang="en-US" sz="1800" dirty="0">
                <a:solidFill>
                  <a:srgbClr val="000000"/>
                </a:solidFill>
                <a:latin typeface="Candara" panose="020E0502030303020204" pitchFamily="34" charset="0"/>
                <a:ea typeface="MS PGothic" panose="020B0600070205080204" pitchFamily="34" charset="-128"/>
              </a:rPr>
              <a:t>, #cedce7, #596a72);</a:t>
            </a:r>
          </a:p>
          <a:p>
            <a:r>
              <a:rPr lang="en-US" altLang="en-US" sz="1800" dirty="0">
                <a:solidFill>
                  <a:srgbClr val="000000"/>
                </a:solidFill>
                <a:latin typeface="Candara" panose="020E0502030303020204" pitchFamily="34" charset="0"/>
                <a:ea typeface="MS PGothic" panose="020B0600070205080204" pitchFamily="34" charset="-128"/>
              </a:rPr>
              <a:t>}</a:t>
            </a:r>
          </a:p>
        </p:txBody>
      </p:sp>
      <p:sp>
        <p:nvSpPr>
          <p:cNvPr id="83972" name="Rectangle 3"/>
          <p:cNvSpPr>
            <a:spLocks noChangeArrowheads="1"/>
          </p:cNvSpPr>
          <p:nvPr/>
        </p:nvSpPr>
        <p:spPr bwMode="auto">
          <a:xfrm>
            <a:off x="3810000" y="3872375"/>
            <a:ext cx="478030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en-US" sz="1800" dirty="0">
                <a:solidFill>
                  <a:srgbClr val="000000"/>
                </a:solidFill>
                <a:latin typeface="Candara" panose="020E0502030303020204" pitchFamily="34" charset="0"/>
                <a:ea typeface="MS PGothic" panose="020B0600070205080204" pitchFamily="34" charset="-128"/>
              </a:rPr>
              <a:t>.radial {</a:t>
            </a:r>
          </a:p>
          <a:p>
            <a:r>
              <a:rPr lang="en-US" altLang="en-US" sz="1800" dirty="0">
                <a:solidFill>
                  <a:srgbClr val="000000"/>
                </a:solidFill>
                <a:latin typeface="Candara" panose="020E0502030303020204" pitchFamily="34" charset="0"/>
                <a:ea typeface="MS PGothic" panose="020B0600070205080204" pitchFamily="34" charset="-128"/>
              </a:rPr>
              <a:t>background: #cedce7;</a:t>
            </a:r>
          </a:p>
          <a:p>
            <a:r>
              <a:rPr lang="en-US" altLang="en-US" sz="1800" dirty="0">
                <a:solidFill>
                  <a:srgbClr val="000000"/>
                </a:solidFill>
                <a:latin typeface="Candara" panose="020E0502030303020204" pitchFamily="34" charset="0"/>
                <a:ea typeface="MS PGothic" panose="020B0600070205080204" pitchFamily="34" charset="-128"/>
              </a:rPr>
              <a:t>background: radial-gradient(</a:t>
            </a:r>
            <a:r>
              <a:rPr lang="en-US" altLang="en-US" sz="1800" dirty="0">
                <a:solidFill>
                  <a:srgbClr val="D2232A"/>
                </a:solidFill>
                <a:latin typeface="Candara" panose="020E0502030303020204" pitchFamily="34" charset="0"/>
                <a:ea typeface="MS PGothic" panose="020B0600070205080204" pitchFamily="34" charset="-128"/>
              </a:rPr>
              <a:t>cente</a:t>
            </a:r>
            <a:r>
              <a:rPr lang="en-US" altLang="en-US" sz="1800" dirty="0">
                <a:solidFill>
                  <a:srgbClr val="FF0000"/>
                </a:solidFill>
                <a:latin typeface="Candara" panose="020E0502030303020204" pitchFamily="34" charset="0"/>
                <a:ea typeface="MS PGothic" panose="020B0600070205080204" pitchFamily="34" charset="-128"/>
              </a:rPr>
              <a:t>r</a:t>
            </a:r>
            <a:r>
              <a:rPr lang="en-US" altLang="en-US" sz="1800" dirty="0">
                <a:solidFill>
                  <a:srgbClr val="000000"/>
                </a:solidFill>
                <a:latin typeface="Candara" panose="020E0502030303020204" pitchFamily="34" charset="0"/>
                <a:ea typeface="MS PGothic" panose="020B0600070205080204" pitchFamily="34" charset="-128"/>
              </a:rPr>
              <a:t>, #cedce7,#596a72);</a:t>
            </a:r>
          </a:p>
          <a:p>
            <a:r>
              <a:rPr lang="en-US" altLang="en-US" sz="1800" dirty="0">
                <a:solidFill>
                  <a:srgbClr val="000000"/>
                </a:solidFill>
                <a:latin typeface="Candara" panose="020E0502030303020204" pitchFamily="34" charset="0"/>
                <a:ea typeface="MS PGothic" panose="020B0600070205080204" pitchFamily="34" charset="-128"/>
              </a:rPr>
              <a:t>}</a:t>
            </a:r>
          </a:p>
        </p:txBody>
      </p:sp>
      <p:sp>
        <p:nvSpPr>
          <p:cNvPr id="83973" name="TextBox 4"/>
          <p:cNvSpPr txBox="1">
            <a:spLocks noChangeArrowheads="1"/>
          </p:cNvSpPr>
          <p:nvPr/>
        </p:nvSpPr>
        <p:spPr bwMode="auto">
          <a:xfrm>
            <a:off x="3921010" y="1640385"/>
            <a:ext cx="23887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r>
              <a:rPr lang="en-US" altLang="en-US" sz="1800" dirty="0">
                <a:latin typeface="Candara" panose="020E0502030303020204" pitchFamily="34" charset="0"/>
              </a:rPr>
              <a:t>Also </a:t>
            </a:r>
            <a:r>
              <a:rPr lang="en-US" altLang="en-US" sz="1800" dirty="0">
                <a:solidFill>
                  <a:srgbClr val="FF0000"/>
                </a:solidFill>
                <a:latin typeface="Candara" panose="020E0502030303020204" pitchFamily="34" charset="0"/>
              </a:rPr>
              <a:t>top, bottom right</a:t>
            </a:r>
          </a:p>
        </p:txBody>
      </p:sp>
      <p:sp>
        <p:nvSpPr>
          <p:cNvPr id="6" name="Title 1"/>
          <p:cNvSpPr txBox="1">
            <a:spLocks/>
          </p:cNvSpPr>
          <p:nvPr/>
        </p:nvSpPr>
        <p:spPr>
          <a:xfrm>
            <a:off x="970305"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Gradient Backgrounds</a:t>
            </a:r>
            <a:endParaRPr lang="en-US" sz="4000" dirty="0"/>
          </a:p>
        </p:txBody>
      </p:sp>
    </p:spTree>
    <p:extLst>
      <p:ext uri="{BB962C8B-B14F-4D97-AF65-F5344CB8AC3E}">
        <p14:creationId xmlns:p14="http://schemas.microsoft.com/office/powerpoint/2010/main" val="7603834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ChangeArrowheads="1"/>
          </p:cNvSpPr>
          <p:nvPr/>
        </p:nvSpPr>
        <p:spPr bwMode="auto">
          <a:xfrm>
            <a:off x="1070429" y="4469227"/>
            <a:ext cx="7485743" cy="1960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lnSpc>
                <a:spcPct val="90000"/>
              </a:lnSpc>
              <a:spcBef>
                <a:spcPct val="20000"/>
              </a:spcBef>
              <a:buFontTx/>
              <a:buChar char="•"/>
            </a:pPr>
            <a:r>
              <a:rPr lang="en-US" altLang="en-US" sz="1800" dirty="0">
                <a:solidFill>
                  <a:srgbClr val="0000CC"/>
                </a:solidFill>
                <a:latin typeface="Candara" panose="020E0502030303020204" pitchFamily="34" charset="0"/>
              </a:rPr>
              <a:t>@font-face</a:t>
            </a:r>
            <a:r>
              <a:rPr lang="en-US" altLang="en-US" sz="1800" dirty="0">
                <a:latin typeface="Candara" panose="020E0502030303020204" pitchFamily="34" charset="0"/>
              </a:rPr>
              <a:t> lets you use </a:t>
            </a:r>
            <a:r>
              <a:rPr lang="en-US" altLang="en-US" sz="1800" dirty="0">
                <a:solidFill>
                  <a:srgbClr val="FF0000"/>
                </a:solidFill>
                <a:latin typeface="Candara" panose="020E0502030303020204" pitchFamily="34" charset="0"/>
              </a:rPr>
              <a:t>any licensed TrueType (.</a:t>
            </a:r>
            <a:r>
              <a:rPr lang="en-US" altLang="en-US" sz="1800" dirty="0" err="1">
                <a:solidFill>
                  <a:srgbClr val="FF0000"/>
                </a:solidFill>
                <a:latin typeface="Candara" panose="020E0502030303020204" pitchFamily="34" charset="0"/>
              </a:rPr>
              <a:t>ttf</a:t>
            </a:r>
            <a:r>
              <a:rPr lang="en-US" altLang="en-US" sz="1800" dirty="0">
                <a:solidFill>
                  <a:srgbClr val="FF0000"/>
                </a:solidFill>
                <a:latin typeface="Candara" panose="020E0502030303020204" pitchFamily="34" charset="0"/>
              </a:rPr>
              <a:t>) or OpenType (.</a:t>
            </a:r>
            <a:r>
              <a:rPr lang="en-US" altLang="en-US" sz="1800" dirty="0" err="1">
                <a:solidFill>
                  <a:srgbClr val="FF0000"/>
                </a:solidFill>
                <a:latin typeface="Candara" panose="020E0502030303020204" pitchFamily="34" charset="0"/>
              </a:rPr>
              <a:t>otf</a:t>
            </a:r>
            <a:r>
              <a:rPr lang="en-US" altLang="en-US" sz="1800" dirty="0">
                <a:solidFill>
                  <a:srgbClr val="FF0000"/>
                </a:solidFill>
                <a:latin typeface="Candara" panose="020E0502030303020204" pitchFamily="34" charset="0"/>
              </a:rPr>
              <a:t>) fon</a:t>
            </a:r>
            <a:r>
              <a:rPr lang="en-US" altLang="en-US" sz="1800" dirty="0">
                <a:latin typeface="Candara" panose="020E0502030303020204" pitchFamily="34" charset="0"/>
              </a:rPr>
              <a:t>t on your </a:t>
            </a:r>
            <a:r>
              <a:rPr lang="en-US" altLang="en-US" sz="1800" dirty="0" smtClean="0">
                <a:latin typeface="Candara" panose="020E0502030303020204" pitchFamily="34" charset="0"/>
              </a:rPr>
              <a:t>page</a:t>
            </a:r>
            <a:endParaRPr lang="en-US" altLang="en-US" sz="1800" dirty="0">
              <a:latin typeface="Candara" panose="020E0502030303020204" pitchFamily="34" charset="0"/>
            </a:endParaRPr>
          </a:p>
          <a:p>
            <a:pPr eaLnBrk="1" hangingPunct="1">
              <a:lnSpc>
                <a:spcPct val="90000"/>
              </a:lnSpc>
              <a:spcBef>
                <a:spcPct val="20000"/>
              </a:spcBef>
              <a:buFontTx/>
              <a:buChar char="•"/>
            </a:pPr>
            <a:r>
              <a:rPr lang="en-US" altLang="en-US" sz="1800" dirty="0">
                <a:latin typeface="Candara" panose="020E0502030303020204" pitchFamily="34" charset="0"/>
              </a:rPr>
              <a:t>First declare the font:</a:t>
            </a:r>
            <a:br>
              <a:rPr lang="en-US" altLang="en-US" sz="1800" dirty="0">
                <a:latin typeface="Candara" panose="020E0502030303020204" pitchFamily="34" charset="0"/>
              </a:rPr>
            </a:br>
            <a:r>
              <a:rPr lang="en-US" altLang="en-US" sz="1800" dirty="0">
                <a:solidFill>
                  <a:srgbClr val="0000CC"/>
                </a:solidFill>
                <a:latin typeface="Candara" panose="020E0502030303020204" pitchFamily="34" charset="0"/>
              </a:rPr>
              <a:t>@font-face { font-family: </a:t>
            </a:r>
            <a:r>
              <a:rPr lang="en-US" altLang="en-US" sz="1800" dirty="0" err="1">
                <a:solidFill>
                  <a:srgbClr val="0000CC"/>
                </a:solidFill>
                <a:latin typeface="Candara" panose="020E0502030303020204" pitchFamily="34" charset="0"/>
              </a:rPr>
              <a:t>Calluna</a:t>
            </a:r>
            <a:r>
              <a:rPr lang="en-US" altLang="en-US" sz="1800" dirty="0">
                <a:solidFill>
                  <a:srgbClr val="0000CC"/>
                </a:solidFill>
                <a:latin typeface="Candara" panose="020E0502030303020204" pitchFamily="34" charset="0"/>
              </a:rPr>
              <a:t>; </a:t>
            </a:r>
            <a:r>
              <a:rPr lang="en-US" altLang="en-US" sz="1800" dirty="0" err="1">
                <a:solidFill>
                  <a:srgbClr val="0000CC"/>
                </a:solidFill>
                <a:latin typeface="Candara" panose="020E0502030303020204" pitchFamily="34" charset="0"/>
              </a:rPr>
              <a:t>src</a:t>
            </a:r>
            <a:r>
              <a:rPr lang="en-US" altLang="en-US" sz="1800" dirty="0">
                <a:solidFill>
                  <a:srgbClr val="0000CC"/>
                </a:solidFill>
                <a:latin typeface="Candara" panose="020E0502030303020204" pitchFamily="34" charset="0"/>
              </a:rPr>
              <a:t>: </a:t>
            </a:r>
            <a:r>
              <a:rPr lang="en-US" altLang="en-US" sz="1800" dirty="0" err="1">
                <a:solidFill>
                  <a:srgbClr val="0000CC"/>
                </a:solidFill>
                <a:latin typeface="Candara" panose="020E0502030303020204" pitchFamily="34" charset="0"/>
              </a:rPr>
              <a:t>url</a:t>
            </a:r>
            <a:r>
              <a:rPr lang="en-US" altLang="en-US" sz="1800" dirty="0">
                <a:solidFill>
                  <a:srgbClr val="0000CC"/>
                </a:solidFill>
                <a:latin typeface="Candara" panose="020E0502030303020204" pitchFamily="34" charset="0"/>
              </a:rPr>
              <a:t>('Calluna-Regular.otf</a:t>
            </a:r>
            <a:r>
              <a:rPr lang="en-US" altLang="en-US" sz="1800" dirty="0" smtClean="0">
                <a:solidFill>
                  <a:srgbClr val="0000CC"/>
                </a:solidFill>
                <a:latin typeface="Candara" panose="020E0502030303020204" pitchFamily="34" charset="0"/>
              </a:rPr>
              <a:t>');}</a:t>
            </a:r>
            <a:endParaRPr lang="en-US" altLang="en-US" sz="1800" dirty="0">
              <a:solidFill>
                <a:srgbClr val="0000CC"/>
              </a:solidFill>
              <a:latin typeface="Candara" panose="020E0502030303020204" pitchFamily="34" charset="0"/>
            </a:endParaRPr>
          </a:p>
          <a:p>
            <a:pPr eaLnBrk="1" hangingPunct="1">
              <a:lnSpc>
                <a:spcPct val="90000"/>
              </a:lnSpc>
              <a:spcBef>
                <a:spcPct val="20000"/>
              </a:spcBef>
              <a:buFontTx/>
              <a:buChar char="•"/>
            </a:pPr>
            <a:r>
              <a:rPr lang="en-US" altLang="en-US" sz="1800" dirty="0">
                <a:latin typeface="Candara" panose="020E0502030303020204" pitchFamily="34" charset="0"/>
              </a:rPr>
              <a:t>Then use it like a normal font:</a:t>
            </a:r>
            <a:br>
              <a:rPr lang="en-US" altLang="en-US" sz="1800" dirty="0">
                <a:latin typeface="Candara" panose="020E0502030303020204" pitchFamily="34" charset="0"/>
              </a:rPr>
            </a:br>
            <a:r>
              <a:rPr lang="en-US" altLang="en-US" sz="1800" dirty="0">
                <a:solidFill>
                  <a:srgbClr val="0000CC"/>
                </a:solidFill>
                <a:latin typeface="Candara" panose="020E0502030303020204" pitchFamily="34" charset="0"/>
              </a:rPr>
              <a:t>.</a:t>
            </a:r>
            <a:r>
              <a:rPr lang="en-US" altLang="en-US" sz="1800" dirty="0" err="1">
                <a:solidFill>
                  <a:srgbClr val="0000CC"/>
                </a:solidFill>
                <a:latin typeface="Candara" panose="020E0502030303020204" pitchFamily="34" charset="0"/>
              </a:rPr>
              <a:t>webFont</a:t>
            </a:r>
            <a:r>
              <a:rPr lang="en-US" altLang="en-US" sz="1800" dirty="0">
                <a:solidFill>
                  <a:srgbClr val="0000CC"/>
                </a:solidFill>
                <a:latin typeface="Candara" panose="020E0502030303020204" pitchFamily="34" charset="0"/>
              </a:rPr>
              <a:t> {font-family: </a:t>
            </a:r>
            <a:r>
              <a:rPr lang="en-US" altLang="en-US" sz="1800" dirty="0" err="1">
                <a:solidFill>
                  <a:srgbClr val="0000CC"/>
                </a:solidFill>
                <a:latin typeface="Candara" panose="020E0502030303020204" pitchFamily="34" charset="0"/>
              </a:rPr>
              <a:t>Calluna</a:t>
            </a:r>
            <a:r>
              <a:rPr lang="en-US" altLang="en-US" sz="1800" dirty="0">
                <a:solidFill>
                  <a:srgbClr val="0000CC"/>
                </a:solidFill>
                <a:latin typeface="Candara" panose="020E0502030303020204" pitchFamily="34" charset="0"/>
              </a:rPr>
              <a:t>;}</a:t>
            </a:r>
          </a:p>
        </p:txBody>
      </p:sp>
      <p:pic>
        <p:nvPicPr>
          <p:cNvPr id="84996" name="Picture 4" descr="webFo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0429" y="1534886"/>
            <a:ext cx="6651172" cy="2934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762000"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@font-face</a:t>
            </a:r>
            <a:endParaRPr lang="en-US" sz="4000" dirty="0"/>
          </a:p>
        </p:txBody>
      </p:sp>
    </p:spTree>
    <p:extLst>
      <p:ext uri="{BB962C8B-B14F-4D97-AF65-F5344CB8AC3E}">
        <p14:creationId xmlns:p14="http://schemas.microsoft.com/office/powerpoint/2010/main" val="29980221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ChangeArrowheads="1"/>
          </p:cNvSpPr>
          <p:nvPr/>
        </p:nvSpPr>
        <p:spPr bwMode="auto">
          <a:xfrm>
            <a:off x="645886" y="1885496"/>
            <a:ext cx="47244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lnSpc>
                <a:spcPct val="90000"/>
              </a:lnSpc>
              <a:spcBef>
                <a:spcPct val="20000"/>
              </a:spcBef>
              <a:buFontTx/>
              <a:buChar char="•"/>
            </a:pPr>
            <a:r>
              <a:rPr lang="en-US" altLang="en-US" sz="2000" b="0" dirty="0" err="1">
                <a:solidFill>
                  <a:srgbClr val="0000CC"/>
                </a:solidFill>
                <a:latin typeface="Candara" panose="020E0502030303020204" pitchFamily="34" charset="0"/>
              </a:rPr>
              <a:t>rgba</a:t>
            </a:r>
            <a:r>
              <a:rPr lang="en-US" altLang="en-US" sz="2000" b="0" dirty="0">
                <a:latin typeface="Candara" panose="020E0502030303020204" pitchFamily="34" charset="0"/>
              </a:rPr>
              <a:t> lets you specify a normal RGB </a:t>
            </a:r>
            <a:r>
              <a:rPr lang="en-US" altLang="en-US" sz="2000" b="0" dirty="0" err="1">
                <a:latin typeface="Candara" panose="020E0502030303020204" pitchFamily="34" charset="0"/>
              </a:rPr>
              <a:t>colour</a:t>
            </a:r>
            <a:r>
              <a:rPr lang="en-US" altLang="en-US" sz="2000" b="0" dirty="0">
                <a:latin typeface="Candara" panose="020E0502030303020204" pitchFamily="34" charset="0"/>
              </a:rPr>
              <a:t> </a:t>
            </a:r>
            <a:r>
              <a:rPr lang="en-US" altLang="en-US" sz="2000" b="0" u="sng" dirty="0">
                <a:latin typeface="Candara" panose="020E0502030303020204" pitchFamily="34" charset="0"/>
              </a:rPr>
              <a:t>and</a:t>
            </a:r>
            <a:r>
              <a:rPr lang="en-US" altLang="en-US" sz="2000" b="0" dirty="0">
                <a:latin typeface="Candara" panose="020E0502030303020204" pitchFamily="34" charset="0"/>
              </a:rPr>
              <a:t> </a:t>
            </a:r>
            <a:r>
              <a:rPr lang="en-US" altLang="en-US" sz="2000" b="0" dirty="0">
                <a:solidFill>
                  <a:srgbClr val="800080"/>
                </a:solidFill>
                <a:latin typeface="Candara" panose="020E0502030303020204" pitchFamily="34" charset="0"/>
              </a:rPr>
              <a:t>a value for transparency (alpha channel</a:t>
            </a:r>
            <a:r>
              <a:rPr lang="en-US" altLang="en-US" sz="2000" b="0" dirty="0" smtClean="0">
                <a:solidFill>
                  <a:srgbClr val="800080"/>
                </a:solidFill>
                <a:latin typeface="Candara" panose="020E0502030303020204" pitchFamily="34" charset="0"/>
              </a:rPr>
              <a:t>)</a:t>
            </a:r>
            <a:endParaRPr lang="en-US" altLang="en-US" sz="2000" b="0" dirty="0">
              <a:solidFill>
                <a:srgbClr val="800080"/>
              </a:solidFill>
              <a:latin typeface="Candara" panose="020E0502030303020204" pitchFamily="34" charset="0"/>
            </a:endParaRPr>
          </a:p>
          <a:p>
            <a:pPr eaLnBrk="1" hangingPunct="1">
              <a:lnSpc>
                <a:spcPct val="90000"/>
              </a:lnSpc>
              <a:spcBef>
                <a:spcPct val="20000"/>
              </a:spcBef>
              <a:buFontTx/>
              <a:buChar char="•"/>
            </a:pPr>
            <a:r>
              <a:rPr lang="en-US" altLang="en-US" sz="2000" b="0" dirty="0">
                <a:latin typeface="Candara" panose="020E0502030303020204" pitchFamily="34" charset="0"/>
              </a:rPr>
              <a:t>Example:</a:t>
            </a:r>
            <a:br>
              <a:rPr lang="en-US" altLang="en-US" sz="2000" b="0" dirty="0">
                <a:latin typeface="Candara" panose="020E0502030303020204" pitchFamily="34" charset="0"/>
              </a:rPr>
            </a:br>
            <a:r>
              <a:rPr lang="en-US" altLang="en-US" sz="2000" b="0" dirty="0">
                <a:solidFill>
                  <a:srgbClr val="0000CC"/>
                </a:solidFill>
                <a:latin typeface="Candara" panose="020E0502030303020204" pitchFamily="34" charset="0"/>
              </a:rPr>
              <a:t>background: </a:t>
            </a:r>
            <a:r>
              <a:rPr lang="en-US" altLang="en-US" sz="2000" b="0" dirty="0" err="1">
                <a:solidFill>
                  <a:srgbClr val="0000CC"/>
                </a:solidFill>
                <a:latin typeface="Candara" panose="020E0502030303020204" pitchFamily="34" charset="0"/>
              </a:rPr>
              <a:t>rgba</a:t>
            </a:r>
            <a:r>
              <a:rPr lang="en-US" altLang="en-US" sz="2000" b="0" dirty="0">
                <a:solidFill>
                  <a:srgbClr val="0000CC"/>
                </a:solidFill>
                <a:latin typeface="Candara" panose="020E0502030303020204" pitchFamily="34" charset="0"/>
              </a:rPr>
              <a:t>(255,0,0.1</a:t>
            </a:r>
            <a:r>
              <a:rPr lang="en-US" altLang="en-US" sz="2000" b="0" dirty="0" smtClean="0">
                <a:solidFill>
                  <a:srgbClr val="0000CC"/>
                </a:solidFill>
                <a:latin typeface="Candara" panose="020E0502030303020204" pitchFamily="34" charset="0"/>
              </a:rPr>
              <a:t>)</a:t>
            </a:r>
            <a:endParaRPr lang="en-US" altLang="en-US" sz="2000" b="0" dirty="0">
              <a:solidFill>
                <a:srgbClr val="0000CC"/>
              </a:solidFill>
              <a:latin typeface="Candara" panose="020E0502030303020204" pitchFamily="34" charset="0"/>
            </a:endParaRPr>
          </a:p>
          <a:p>
            <a:pPr eaLnBrk="1" hangingPunct="1">
              <a:lnSpc>
                <a:spcPct val="90000"/>
              </a:lnSpc>
              <a:spcBef>
                <a:spcPct val="20000"/>
              </a:spcBef>
              <a:buFontTx/>
              <a:buChar char="•"/>
            </a:pPr>
            <a:r>
              <a:rPr lang="en-US" altLang="en-US" sz="2000" b="0" dirty="0">
                <a:solidFill>
                  <a:srgbClr val="0000CC"/>
                </a:solidFill>
                <a:latin typeface="Candara" panose="020E0502030303020204" pitchFamily="34" charset="0"/>
              </a:rPr>
              <a:t>alpha</a:t>
            </a:r>
            <a:r>
              <a:rPr lang="en-US" altLang="en-US" sz="2000" b="0" dirty="0">
                <a:latin typeface="Candara" panose="020E0502030303020204" pitchFamily="34" charset="0"/>
              </a:rPr>
              <a:t> value (last number) is a value between 0 (fully transparent) and 1 (fully opaque</a:t>
            </a:r>
            <a:r>
              <a:rPr lang="en-US" altLang="en-US" sz="2000" b="0" dirty="0" smtClean="0">
                <a:latin typeface="Candara" panose="020E0502030303020204" pitchFamily="34" charset="0"/>
              </a:rPr>
              <a:t>)</a:t>
            </a:r>
            <a:endParaRPr lang="en-US" altLang="en-US" sz="2000" b="0" dirty="0">
              <a:latin typeface="Candara" panose="020E0502030303020204" pitchFamily="34" charset="0"/>
            </a:endParaRPr>
          </a:p>
          <a:p>
            <a:pPr eaLnBrk="1" hangingPunct="1">
              <a:lnSpc>
                <a:spcPct val="90000"/>
              </a:lnSpc>
              <a:spcBef>
                <a:spcPct val="20000"/>
              </a:spcBef>
              <a:buFontTx/>
              <a:buChar char="•"/>
            </a:pPr>
            <a:r>
              <a:rPr lang="en-US" altLang="en-US" sz="2000" b="0" dirty="0">
                <a:latin typeface="Candara" panose="020E0502030303020204" pitchFamily="34" charset="0"/>
              </a:rPr>
              <a:t>Big difference with CSS </a:t>
            </a:r>
            <a:r>
              <a:rPr lang="en-US" altLang="en-US" sz="2000" b="0" dirty="0">
                <a:solidFill>
                  <a:srgbClr val="0000CC"/>
                </a:solidFill>
                <a:latin typeface="Candara" panose="020E0502030303020204" pitchFamily="34" charset="0"/>
              </a:rPr>
              <a:t>opacity</a:t>
            </a:r>
            <a:r>
              <a:rPr lang="en-US" altLang="en-US" sz="2000" b="0" dirty="0">
                <a:latin typeface="Candara" panose="020E0502030303020204" pitchFamily="34" charset="0"/>
              </a:rPr>
              <a:t> property is that it is not inherited (just applied to background </a:t>
            </a:r>
            <a:r>
              <a:rPr lang="en-US" altLang="en-US" sz="2000" b="0" dirty="0" err="1">
                <a:latin typeface="Candara" panose="020E0502030303020204" pitchFamily="34" charset="0"/>
              </a:rPr>
              <a:t>colour</a:t>
            </a:r>
            <a:r>
              <a:rPr lang="en-US" altLang="en-US" sz="2000" b="0" dirty="0">
                <a:latin typeface="Candara" panose="020E0502030303020204" pitchFamily="34" charset="0"/>
              </a:rPr>
              <a:t> and not text</a:t>
            </a:r>
            <a:r>
              <a:rPr lang="en-US" altLang="en-US" sz="2000" b="0" dirty="0" smtClean="0">
                <a:latin typeface="Candara" panose="020E0502030303020204" pitchFamily="34" charset="0"/>
              </a:rPr>
              <a:t>)</a:t>
            </a:r>
            <a:endParaRPr lang="en-US" altLang="en-US" sz="2000" b="0" dirty="0">
              <a:latin typeface="Candara" panose="020E0502030303020204" pitchFamily="34" charset="0"/>
            </a:endParaRPr>
          </a:p>
          <a:p>
            <a:pPr eaLnBrk="1" hangingPunct="1">
              <a:lnSpc>
                <a:spcPct val="90000"/>
              </a:lnSpc>
              <a:spcBef>
                <a:spcPct val="20000"/>
              </a:spcBef>
              <a:buFontTx/>
              <a:buChar char="•"/>
            </a:pPr>
            <a:r>
              <a:rPr lang="en-US" altLang="en-US" sz="2000" b="0" dirty="0">
                <a:latin typeface="Candara" panose="020E0502030303020204" pitchFamily="34" charset="0"/>
              </a:rPr>
              <a:t>Ultimately leads to simpler and easier to maintain code and more ‘creative’ possibilities</a:t>
            </a:r>
          </a:p>
        </p:txBody>
      </p:sp>
      <p:pic>
        <p:nvPicPr>
          <p:cNvPr id="86020" name="Picture 4" descr="rgb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0286" y="1885496"/>
            <a:ext cx="3654773" cy="2866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878115" y="123825"/>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err="1" smtClean="0"/>
              <a:t>Rgba</a:t>
            </a:r>
            <a:r>
              <a:rPr lang="en-US" sz="4000" dirty="0" smtClean="0"/>
              <a:t>(alpha channel </a:t>
            </a:r>
            <a:r>
              <a:rPr lang="en-US" sz="4000" dirty="0" err="1" smtClean="0"/>
              <a:t>colour</a:t>
            </a:r>
            <a:r>
              <a:rPr lang="en-US" sz="4000" dirty="0" smtClean="0"/>
              <a:t>)</a:t>
            </a:r>
            <a:endParaRPr lang="en-US" sz="4000" dirty="0"/>
          </a:p>
        </p:txBody>
      </p:sp>
    </p:spTree>
    <p:extLst>
      <p:ext uri="{BB962C8B-B14F-4D97-AF65-F5344CB8AC3E}">
        <p14:creationId xmlns:p14="http://schemas.microsoft.com/office/powerpoint/2010/main" val="16409114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ChangeArrowheads="1"/>
          </p:cNvSpPr>
          <p:nvPr/>
        </p:nvSpPr>
        <p:spPr bwMode="auto">
          <a:xfrm>
            <a:off x="762000" y="1603829"/>
            <a:ext cx="38100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eaLnBrk="1" hangingPunct="1">
              <a:lnSpc>
                <a:spcPct val="90000"/>
              </a:lnSpc>
              <a:spcBef>
                <a:spcPct val="20000"/>
              </a:spcBef>
              <a:buFontTx/>
              <a:buChar char="•"/>
            </a:pPr>
            <a:r>
              <a:rPr lang="en-US" altLang="en-US" sz="2000" b="0" dirty="0">
                <a:latin typeface="Candara" panose="020E0502030303020204" pitchFamily="34" charset="0"/>
              </a:rPr>
              <a:t>Allows you to split text newspaper-like across multiple </a:t>
            </a:r>
            <a:r>
              <a:rPr lang="en-US" altLang="en-US" sz="2000" b="0" dirty="0" smtClean="0">
                <a:latin typeface="Candara" panose="020E0502030303020204" pitchFamily="34" charset="0"/>
              </a:rPr>
              <a:t>columns</a:t>
            </a:r>
            <a:endParaRPr lang="en-US" altLang="en-US" sz="2000" b="0" dirty="0">
              <a:latin typeface="Candara" panose="020E0502030303020204" pitchFamily="34" charset="0"/>
            </a:endParaRPr>
          </a:p>
          <a:p>
            <a:pPr eaLnBrk="1" hangingPunct="1">
              <a:lnSpc>
                <a:spcPct val="90000"/>
              </a:lnSpc>
              <a:spcBef>
                <a:spcPct val="20000"/>
              </a:spcBef>
              <a:buFontTx/>
              <a:buChar char="•"/>
            </a:pPr>
            <a:r>
              <a:rPr lang="en-US" altLang="en-US" sz="2000" b="0" dirty="0">
                <a:latin typeface="Candara" panose="020E0502030303020204" pitchFamily="34" charset="0"/>
              </a:rPr>
              <a:t>Express in terms of number of columns or width</a:t>
            </a:r>
            <a:r>
              <a:rPr lang="en-US" altLang="en-US" sz="2000" b="0" dirty="0" smtClean="0">
                <a:latin typeface="Candara" panose="020E0502030303020204" pitchFamily="34" charset="0"/>
              </a:rPr>
              <a:t>.</a:t>
            </a:r>
            <a:endParaRPr lang="en-US" altLang="en-US" sz="2000" b="0" dirty="0">
              <a:latin typeface="Candara" panose="020E0502030303020204" pitchFamily="34" charset="0"/>
            </a:endParaRPr>
          </a:p>
          <a:p>
            <a:pPr eaLnBrk="1" hangingPunct="1">
              <a:lnSpc>
                <a:spcPct val="90000"/>
              </a:lnSpc>
              <a:spcBef>
                <a:spcPct val="20000"/>
              </a:spcBef>
              <a:buFontTx/>
              <a:buChar char="•"/>
            </a:pPr>
            <a:r>
              <a:rPr lang="en-US" altLang="en-US" sz="2000" b="0" dirty="0">
                <a:latin typeface="Candara" panose="020E0502030303020204" pitchFamily="34" charset="0"/>
              </a:rPr>
              <a:t>Example 1:</a:t>
            </a:r>
            <a:br>
              <a:rPr lang="en-US" altLang="en-US" sz="2000" b="0" dirty="0">
                <a:latin typeface="Candara" panose="020E0502030303020204" pitchFamily="34" charset="0"/>
              </a:rPr>
            </a:br>
            <a:r>
              <a:rPr lang="en-US" altLang="en-US" sz="2000" b="0" dirty="0">
                <a:solidFill>
                  <a:srgbClr val="0000CC"/>
                </a:solidFill>
                <a:latin typeface="Candara" panose="020E0502030303020204" pitchFamily="34" charset="0"/>
              </a:rPr>
              <a:t>column-width: 45%; column</a:t>
            </a:r>
            <a:r>
              <a:rPr lang="en-US" altLang="ja-JP" sz="2000" b="0" dirty="0">
                <a:solidFill>
                  <a:srgbClr val="0000CC"/>
                </a:solidFill>
                <a:latin typeface="Candara" panose="020E0502030303020204" pitchFamily="34" charset="0"/>
                <a:ea typeface="MS PGothic" panose="020B0600070205080204" pitchFamily="34" charset="-128"/>
              </a:rPr>
              <a:t>-gap 5</a:t>
            </a:r>
            <a:r>
              <a:rPr lang="en-US" altLang="ja-JP" sz="2000" b="0" dirty="0" smtClean="0">
                <a:solidFill>
                  <a:srgbClr val="0000CC"/>
                </a:solidFill>
                <a:latin typeface="Candara" panose="020E0502030303020204" pitchFamily="34" charset="0"/>
                <a:ea typeface="MS PGothic" panose="020B0600070205080204" pitchFamily="34" charset="-128"/>
              </a:rPr>
              <a:t>%;</a:t>
            </a:r>
            <a:endParaRPr lang="en-US" altLang="ja-JP" sz="2000" b="0" dirty="0">
              <a:solidFill>
                <a:srgbClr val="0000CC"/>
              </a:solidFill>
              <a:latin typeface="Candara" panose="020E0502030303020204" pitchFamily="34" charset="0"/>
              <a:ea typeface="MS PGothic" panose="020B0600070205080204" pitchFamily="34" charset="-128"/>
            </a:endParaRPr>
          </a:p>
          <a:p>
            <a:pPr eaLnBrk="1" hangingPunct="1">
              <a:lnSpc>
                <a:spcPct val="90000"/>
              </a:lnSpc>
              <a:spcBef>
                <a:spcPct val="20000"/>
              </a:spcBef>
              <a:buFontTx/>
              <a:buChar char="•"/>
            </a:pPr>
            <a:r>
              <a:rPr lang="en-US" altLang="en-US" sz="2000" b="0" dirty="0">
                <a:latin typeface="Candara" panose="020E0502030303020204" pitchFamily="34" charset="0"/>
              </a:rPr>
              <a:t>Example 2:</a:t>
            </a:r>
            <a:br>
              <a:rPr lang="en-US" altLang="en-US" sz="2000" b="0" dirty="0">
                <a:latin typeface="Candara" panose="020E0502030303020204" pitchFamily="34" charset="0"/>
              </a:rPr>
            </a:br>
            <a:r>
              <a:rPr lang="en-US" altLang="en-US" sz="2000" b="0" dirty="0">
                <a:solidFill>
                  <a:srgbClr val="0000CC"/>
                </a:solidFill>
                <a:latin typeface="Candara" panose="020E0502030303020204" pitchFamily="34" charset="0"/>
              </a:rPr>
              <a:t>column-count: 3;</a:t>
            </a:r>
          </a:p>
          <a:p>
            <a:pPr eaLnBrk="1" hangingPunct="1">
              <a:lnSpc>
                <a:spcPct val="90000"/>
              </a:lnSpc>
              <a:spcBef>
                <a:spcPct val="20000"/>
              </a:spcBef>
              <a:buFontTx/>
              <a:buChar char="•"/>
            </a:pPr>
            <a:endParaRPr lang="en-US" altLang="en-US" sz="2000" dirty="0">
              <a:solidFill>
                <a:srgbClr val="0000CC"/>
              </a:solidFill>
            </a:endParaRPr>
          </a:p>
        </p:txBody>
      </p:sp>
      <p:pic>
        <p:nvPicPr>
          <p:cNvPr id="87044" name="Picture 4" descr="multicolum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5602" y="1407886"/>
            <a:ext cx="4595997" cy="5069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762000"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Multi-column layout</a:t>
            </a:r>
            <a:endParaRPr lang="en-US" sz="4000" dirty="0"/>
          </a:p>
        </p:txBody>
      </p:sp>
    </p:spTree>
    <p:extLst>
      <p:ext uri="{BB962C8B-B14F-4D97-AF65-F5344CB8AC3E}">
        <p14:creationId xmlns:p14="http://schemas.microsoft.com/office/powerpoint/2010/main" val="349544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H_Others_1"/>
          <p:cNvSpPr/>
          <p:nvPr>
            <p:custDataLst>
              <p:tags r:id="rId2"/>
            </p:custDataLst>
          </p:nvPr>
        </p:nvSpPr>
        <p:spPr>
          <a:xfrm>
            <a:off x="2114884" y="2432418"/>
            <a:ext cx="2044489" cy="204448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 name="MH_Others_2"/>
          <p:cNvSpPr/>
          <p:nvPr>
            <p:custDataLst>
              <p:tags r:id="rId3"/>
            </p:custDataLst>
          </p:nvPr>
        </p:nvSpPr>
        <p:spPr>
          <a:xfrm>
            <a:off x="1298726" y="1609004"/>
            <a:ext cx="3721899" cy="3721898"/>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 name="MH_Others_3"/>
          <p:cNvSpPr/>
          <p:nvPr>
            <p:custDataLst>
              <p:tags r:id="rId4"/>
            </p:custDataLst>
          </p:nvPr>
        </p:nvSpPr>
        <p:spPr>
          <a:xfrm>
            <a:off x="2256459" y="2592230"/>
            <a:ext cx="1744466" cy="174446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lvl="0" algn="ctr"/>
            <a:r>
              <a:rPr lang="zh-CN" altLang="en-US" sz="4400">
                <a:solidFill>
                  <a:srgbClr val="FFFFFF"/>
                </a:solidFill>
                <a:latin typeface="微软雅黑" panose="020B0503020204020204" pitchFamily="34" charset="-122"/>
                <a:ea typeface="微软雅黑" panose="020B0503020204020204" pitchFamily="34" charset="-122"/>
              </a:rPr>
              <a:t>目录</a:t>
            </a:r>
            <a:endParaRPr lang="en-US" altLang="zh-CN" sz="4400">
              <a:solidFill>
                <a:srgbClr val="FFFFFF"/>
              </a:solidFill>
              <a:latin typeface="微软雅黑" panose="020B0503020204020204" pitchFamily="34" charset="-122"/>
              <a:ea typeface="微软雅黑" panose="020B0503020204020204" pitchFamily="34" charset="-122"/>
            </a:endParaRPr>
          </a:p>
          <a:p>
            <a:pPr lvl="0" algn="ctr"/>
            <a:r>
              <a:rPr lang="en-US" altLang="zh-CN" sz="1400">
                <a:solidFill>
                  <a:srgbClr val="FFFFFF"/>
                </a:solidFill>
                <a:latin typeface="微软雅黑" panose="020B0503020204020204" pitchFamily="34" charset="-122"/>
                <a:ea typeface="微软雅黑" panose="020B0503020204020204" pitchFamily="34" charset="-122"/>
              </a:rPr>
              <a:t>CONTENTS</a:t>
            </a:r>
            <a:endParaRPr lang="zh-CN" altLang="en-US" sz="1400" dirty="0">
              <a:solidFill>
                <a:srgbClr val="FFFFFF"/>
              </a:solidFill>
              <a:latin typeface="微软雅黑" panose="020B0503020204020204" pitchFamily="34" charset="-122"/>
              <a:ea typeface="微软雅黑" panose="020B0503020204020204" pitchFamily="34" charset="-122"/>
            </a:endParaRPr>
          </a:p>
        </p:txBody>
      </p:sp>
      <p:sp>
        <p:nvSpPr>
          <p:cNvPr id="7" name="MH_Entry_1">
            <a:hlinkClick r:id="rId12" action="ppaction://hlinksldjump"/>
          </p:cNvPr>
          <p:cNvSpPr>
            <a:spLocks noChangeArrowheads="1"/>
          </p:cNvSpPr>
          <p:nvPr>
            <p:custDataLst>
              <p:tags r:id="rId5"/>
            </p:custDataLst>
          </p:nvPr>
        </p:nvSpPr>
        <p:spPr bwMode="auto">
          <a:xfrm>
            <a:off x="4585878" y="1333500"/>
            <a:ext cx="3579320" cy="76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0" rIns="0" bIns="0" anchor="ctr" anchorCtr="0">
            <a:normAutofit/>
          </a:bodyPr>
          <a:lstStyle/>
          <a:p>
            <a:pPr>
              <a:lnSpc>
                <a:spcPct val="120000"/>
              </a:lnSpc>
              <a:spcBef>
                <a:spcPct val="0"/>
              </a:spcBef>
              <a:buFont typeface="Arial" panose="020B0604020202020204" pitchFamily="34" charset="0"/>
              <a:buNone/>
            </a:pPr>
            <a:r>
              <a:rPr lang="en-US" altLang="zh-CN" sz="1600">
                <a:solidFill>
                  <a:srgbClr val="A3A3A3"/>
                </a:solidFill>
              </a:rPr>
              <a:t>CSS Fundamental</a:t>
            </a:r>
            <a:endParaRPr lang="zh-CN" altLang="en-US" sz="1600" dirty="0">
              <a:solidFill>
                <a:srgbClr val="A3A3A3"/>
              </a:solidFill>
            </a:endParaRPr>
          </a:p>
        </p:txBody>
      </p:sp>
      <p:sp>
        <p:nvSpPr>
          <p:cNvPr id="8" name="MH_Entry_2">
            <a:hlinkClick r:id="rId13" action="ppaction://hlinksldjump"/>
          </p:cNvPr>
          <p:cNvSpPr>
            <a:spLocks noChangeArrowheads="1"/>
          </p:cNvSpPr>
          <p:nvPr>
            <p:custDataLst>
              <p:tags r:id="rId6"/>
            </p:custDataLst>
          </p:nvPr>
        </p:nvSpPr>
        <p:spPr bwMode="auto">
          <a:xfrm>
            <a:off x="5401625" y="2413218"/>
            <a:ext cx="2983745" cy="76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0" rIns="0" bIns="0" anchor="ctr" anchorCtr="0">
            <a:normAutofit/>
          </a:bodyPr>
          <a:lstStyle/>
          <a:p>
            <a:pPr>
              <a:lnSpc>
                <a:spcPct val="120000"/>
              </a:lnSpc>
              <a:spcBef>
                <a:spcPct val="0"/>
              </a:spcBef>
              <a:buFont typeface="Arial" panose="020B0604020202020204" pitchFamily="34" charset="0"/>
              <a:buNone/>
            </a:pPr>
            <a:r>
              <a:rPr lang="en-US" altLang="zh-CN" sz="1600">
                <a:solidFill>
                  <a:srgbClr val="A3A3A3"/>
                </a:solidFill>
              </a:rPr>
              <a:t>CSS3 Overview</a:t>
            </a:r>
            <a:endParaRPr lang="zh-CN" altLang="en-US" sz="1600" dirty="0">
              <a:solidFill>
                <a:srgbClr val="A3A3A3"/>
              </a:solidFill>
            </a:endParaRPr>
          </a:p>
        </p:txBody>
      </p:sp>
      <p:sp>
        <p:nvSpPr>
          <p:cNvPr id="19" name="MH_Entry_3"/>
          <p:cNvSpPr>
            <a:spLocks noChangeArrowheads="1"/>
          </p:cNvSpPr>
          <p:nvPr>
            <p:custDataLst>
              <p:tags r:id="rId7"/>
            </p:custDataLst>
          </p:nvPr>
        </p:nvSpPr>
        <p:spPr bwMode="auto">
          <a:xfrm>
            <a:off x="5425788" y="3696684"/>
            <a:ext cx="3013362" cy="76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0" rIns="0" bIns="0" anchor="ctr" anchorCtr="0">
            <a:normAutofit/>
          </a:bodyPr>
          <a:lstStyle/>
          <a:p>
            <a:pPr>
              <a:lnSpc>
                <a:spcPct val="120000"/>
              </a:lnSpc>
              <a:spcBef>
                <a:spcPct val="0"/>
              </a:spcBef>
              <a:buFont typeface="Arial" panose="020B0604020202020204" pitchFamily="34" charset="0"/>
              <a:buNone/>
            </a:pPr>
            <a:r>
              <a:rPr lang="en-US" altLang="zh-CN" sz="2000">
                <a:solidFill>
                  <a:schemeClr val="tx1">
                    <a:lumMod val="75000"/>
                    <a:lumOff val="25000"/>
                  </a:schemeClr>
                </a:solidFill>
              </a:rPr>
              <a:t>Responsive Design</a:t>
            </a:r>
            <a:endParaRPr lang="zh-CN" altLang="en-US" sz="2000" dirty="0">
              <a:solidFill>
                <a:schemeClr val="tx1">
                  <a:lumMod val="75000"/>
                  <a:lumOff val="25000"/>
                </a:schemeClr>
              </a:solidFill>
            </a:endParaRPr>
          </a:p>
        </p:txBody>
      </p:sp>
      <p:sp>
        <p:nvSpPr>
          <p:cNvPr id="15" name="MH_Number_1">
            <a:hlinkClick r:id="rId12" action="ppaction://hlinksldjump"/>
          </p:cNvPr>
          <p:cNvSpPr/>
          <p:nvPr>
            <p:custDataLst>
              <p:tags r:id="rId8"/>
            </p:custDataLst>
          </p:nvPr>
        </p:nvSpPr>
        <p:spPr>
          <a:xfrm>
            <a:off x="3835667" y="1575324"/>
            <a:ext cx="551226" cy="55122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20000"/>
          </a:bodyPr>
          <a:lstStyle/>
          <a:p>
            <a:pPr algn="ctr"/>
            <a:r>
              <a:rPr lang="en-US" altLang="zh-CN" sz="2400">
                <a:solidFill>
                  <a:srgbClr val="FFFFFF"/>
                </a:solidFill>
                <a:cs typeface="Arial Unicode MS" panose="020B0604020202020204" pitchFamily="34" charset="-122"/>
              </a:rPr>
              <a:t>1</a:t>
            </a:r>
            <a:endParaRPr lang="zh-CN" altLang="en-US" sz="2400" dirty="0">
              <a:solidFill>
                <a:srgbClr val="FFFFFF"/>
              </a:solidFill>
              <a:cs typeface="Arial Unicode MS" panose="020B0604020202020204" pitchFamily="34" charset="-122"/>
            </a:endParaRPr>
          </a:p>
        </p:txBody>
      </p:sp>
      <p:sp>
        <p:nvSpPr>
          <p:cNvPr id="17" name="MH_Number_2">
            <a:hlinkClick r:id="rId13" action="ppaction://hlinksldjump"/>
          </p:cNvPr>
          <p:cNvSpPr/>
          <p:nvPr>
            <p:custDataLst>
              <p:tags r:id="rId9"/>
            </p:custDataLst>
          </p:nvPr>
        </p:nvSpPr>
        <p:spPr>
          <a:xfrm>
            <a:off x="4662078" y="2526002"/>
            <a:ext cx="551226" cy="55122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20000"/>
          </a:bodyPr>
          <a:lstStyle/>
          <a:p>
            <a:pPr algn="ctr"/>
            <a:r>
              <a:rPr lang="en-US" altLang="zh-CN" sz="2400">
                <a:solidFill>
                  <a:srgbClr val="FFFFFF"/>
                </a:solidFill>
                <a:cs typeface="Arial Unicode MS" panose="020B0604020202020204" pitchFamily="34" charset="-122"/>
              </a:rPr>
              <a:t>2</a:t>
            </a:r>
            <a:endParaRPr lang="zh-CN" altLang="en-US" sz="2400" dirty="0">
              <a:solidFill>
                <a:srgbClr val="FFFFFF"/>
              </a:solidFill>
              <a:cs typeface="Arial Unicode MS" panose="020B0604020202020204" pitchFamily="34" charset="-122"/>
            </a:endParaRPr>
          </a:p>
        </p:txBody>
      </p:sp>
      <p:sp>
        <p:nvSpPr>
          <p:cNvPr id="21" name="MH_Number_3"/>
          <p:cNvSpPr/>
          <p:nvPr>
            <p:custDataLst>
              <p:tags r:id="rId10"/>
            </p:custDataLst>
          </p:nvPr>
        </p:nvSpPr>
        <p:spPr>
          <a:xfrm>
            <a:off x="4684062" y="3785470"/>
            <a:ext cx="551226" cy="5512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20000"/>
          </a:bodyPr>
          <a:lstStyle/>
          <a:p>
            <a:pPr algn="ctr"/>
            <a:r>
              <a:rPr lang="en-US" altLang="zh-CN" sz="2400">
                <a:solidFill>
                  <a:srgbClr val="FFFFFF"/>
                </a:solidFill>
                <a:cs typeface="Arial Unicode MS" panose="020B0604020202020204" pitchFamily="34" charset="-122"/>
              </a:rPr>
              <a:t>3</a:t>
            </a:r>
            <a:endParaRPr lang="zh-CN" altLang="en-US" sz="2400" dirty="0">
              <a:solidFill>
                <a:srgbClr val="FFFFFF"/>
              </a:solidFill>
              <a:cs typeface="Arial Unicode MS" panose="020B0604020202020204" pitchFamily="34" charset="-122"/>
            </a:endParaRPr>
          </a:p>
        </p:txBody>
      </p:sp>
    </p:spTree>
    <p:custDataLst>
      <p:tags r:id="rId1"/>
    </p:custDataLst>
    <p:extLst>
      <p:ext uri="{BB962C8B-B14F-4D97-AF65-F5344CB8AC3E}">
        <p14:creationId xmlns:p14="http://schemas.microsoft.com/office/powerpoint/2010/main" val="10912338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27960" y="0"/>
            <a:ext cx="7620000" cy="1143000"/>
          </a:xfrm>
        </p:spPr>
        <p:txBody>
          <a:bodyPr/>
          <a:lstStyle/>
          <a:p>
            <a:pPr lvl="0"/>
            <a:r>
              <a:rPr lang="en-US" sz="4800" dirty="0"/>
              <a:t>CSS2</a:t>
            </a:r>
          </a:p>
        </p:txBody>
      </p:sp>
      <p:sp>
        <p:nvSpPr>
          <p:cNvPr id="3" name="Rectangle 4"/>
          <p:cNvSpPr/>
          <p:nvPr/>
        </p:nvSpPr>
        <p:spPr>
          <a:xfrm>
            <a:off x="897084" y="1565070"/>
            <a:ext cx="7855920" cy="366012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pPr>
            <a:r>
              <a:rPr lang="en-US" sz="2200" b="0" i="0" u="none" strike="noStrike" kern="1200" spc="0" dirty="0">
                <a:ln>
                  <a:noFill/>
                </a:ln>
                <a:solidFill>
                  <a:srgbClr val="000000"/>
                </a:solidFill>
                <a:latin typeface="Candara" panose="020E0502030303020204" pitchFamily="34" charset="0"/>
                <a:ea typeface="Microsoft YaHei" pitchFamily="2"/>
                <a:cs typeface="Mangal" pitchFamily="2"/>
              </a:rPr>
              <a:t>CSS level 2 specification was developed by the W3C and published as a recommendation in May 1998. A superset of CSS 1, CSS 2 includes a number of new capabilities like-</a:t>
            </a:r>
          </a:p>
          <a:p>
            <a:pPr marL="0" marR="0" lvl="0" indent="0" rtl="0" hangingPunct="0">
              <a:lnSpc>
                <a:spcPct val="100000"/>
              </a:lnSpc>
              <a:spcBef>
                <a:spcPts val="0"/>
              </a:spcBef>
              <a:spcAft>
                <a:spcPts val="0"/>
              </a:spcAft>
              <a:buSzPct val="45000"/>
              <a:buFont typeface="StarSymbol"/>
              <a:buChar char="✔"/>
              <a:tabLst/>
            </a:pPr>
            <a:r>
              <a:rPr lang="en-US" sz="2700" b="0" i="0" u="none" strike="noStrike" kern="1200" spc="0" dirty="0">
                <a:ln>
                  <a:noFill/>
                </a:ln>
                <a:solidFill>
                  <a:srgbClr val="000000"/>
                </a:solidFill>
                <a:latin typeface="Candara" panose="020E0502030303020204" pitchFamily="34" charset="0"/>
                <a:ea typeface="Microsoft YaHei" pitchFamily="2"/>
                <a:cs typeface="Mangal" pitchFamily="2"/>
              </a:rPr>
              <a:t>Positioning</a:t>
            </a:r>
          </a:p>
          <a:p>
            <a:pPr marL="0" marR="0" lvl="0" indent="0" rtl="0" hangingPunct="0">
              <a:lnSpc>
                <a:spcPct val="100000"/>
              </a:lnSpc>
              <a:spcBef>
                <a:spcPts val="0"/>
              </a:spcBef>
              <a:spcAft>
                <a:spcPts val="0"/>
              </a:spcAft>
              <a:buSzPct val="45000"/>
              <a:buFont typeface="StarSymbol"/>
              <a:buChar char="✔"/>
              <a:tabLst/>
            </a:pPr>
            <a:r>
              <a:rPr lang="en-US" sz="2700" b="0" i="0" u="none" strike="noStrike" kern="1200" dirty="0">
                <a:ln>
                  <a:noFill/>
                </a:ln>
                <a:latin typeface="Candara" panose="020E0502030303020204" pitchFamily="34" charset="0"/>
                <a:ea typeface="Microsoft YaHei" pitchFamily="2"/>
                <a:cs typeface="Mangal" pitchFamily="2"/>
              </a:rPr>
              <a:t>Visual Formatting</a:t>
            </a:r>
          </a:p>
          <a:p>
            <a:pPr marL="0" marR="0" lvl="0" indent="0" rtl="0" hangingPunct="0">
              <a:lnSpc>
                <a:spcPct val="100000"/>
              </a:lnSpc>
              <a:spcBef>
                <a:spcPts val="0"/>
              </a:spcBef>
              <a:spcAft>
                <a:spcPts val="0"/>
              </a:spcAft>
              <a:buSzPct val="45000"/>
              <a:buFont typeface="StarSymbol"/>
              <a:buChar char="✔"/>
              <a:tabLst/>
            </a:pPr>
            <a:r>
              <a:rPr lang="en-US" sz="2700" b="0" i="0" u="none" strike="noStrike" kern="1200" dirty="0">
                <a:ln>
                  <a:noFill/>
                </a:ln>
                <a:latin typeface="Candara" panose="020E0502030303020204" pitchFamily="34" charset="0"/>
                <a:ea typeface="Microsoft YaHei" pitchFamily="2"/>
                <a:cs typeface="Mangal" pitchFamily="2"/>
              </a:rPr>
              <a:t>Media Types</a:t>
            </a:r>
          </a:p>
          <a:p>
            <a:pPr marL="0" marR="0" lvl="0" indent="0" rtl="0" hangingPunct="0">
              <a:lnSpc>
                <a:spcPct val="100000"/>
              </a:lnSpc>
              <a:spcBef>
                <a:spcPts val="0"/>
              </a:spcBef>
              <a:spcAft>
                <a:spcPts val="0"/>
              </a:spcAft>
              <a:buSzPct val="45000"/>
              <a:buFont typeface="StarSymbol"/>
              <a:buChar char="✔"/>
              <a:tabLst/>
            </a:pPr>
            <a:r>
              <a:rPr lang="en-US" sz="2700" b="0" i="0" u="none" strike="noStrike" kern="1200" dirty="0">
                <a:ln>
                  <a:noFill/>
                </a:ln>
                <a:latin typeface="Candara" panose="020E0502030303020204" pitchFamily="34" charset="0"/>
                <a:ea typeface="Microsoft YaHei" pitchFamily="2"/>
                <a:cs typeface="Mangal" pitchFamily="2"/>
              </a:rPr>
              <a:t>Interfaces</a:t>
            </a:r>
          </a:p>
          <a:p>
            <a:pPr marL="0" marR="0" lvl="0" indent="0" rtl="0" hangingPunct="0">
              <a:lnSpc>
                <a:spcPct val="100000"/>
              </a:lnSpc>
              <a:spcBef>
                <a:spcPts val="0"/>
              </a:spcBef>
              <a:spcAft>
                <a:spcPts val="0"/>
              </a:spcAft>
              <a:buSzPct val="45000"/>
              <a:buFont typeface="StarSymbol"/>
              <a:buChar char="✔"/>
              <a:tabLst/>
            </a:pPr>
            <a:r>
              <a:rPr lang="en-US" sz="2700" b="0" i="0" u="none" strike="noStrike" kern="1200" dirty="0">
                <a:ln>
                  <a:noFill/>
                </a:ln>
                <a:latin typeface="Candara" panose="020E0502030303020204" pitchFamily="34" charset="0"/>
                <a:ea typeface="Microsoft YaHei" pitchFamily="2"/>
                <a:cs typeface="Mangal" pitchFamily="2"/>
              </a:rPr>
              <a:t>z-index</a:t>
            </a:r>
          </a:p>
          <a:p>
            <a:pPr marL="0" marR="0" lvl="0" indent="0" rtl="0" hangingPunct="0">
              <a:lnSpc>
                <a:spcPct val="100000"/>
              </a:lnSpc>
              <a:spcBef>
                <a:spcPts val="0"/>
              </a:spcBef>
              <a:spcAft>
                <a:spcPts val="0"/>
              </a:spcAft>
              <a:buSzPct val="45000"/>
              <a:buFont typeface="StarSymbol"/>
              <a:buChar char="✔"/>
              <a:tabLst/>
            </a:pPr>
            <a:r>
              <a:rPr lang="en-US" sz="2700" b="0" i="0" u="none" strike="noStrike" kern="1200" dirty="0">
                <a:ln>
                  <a:noFill/>
                </a:ln>
                <a:latin typeface="Candara" panose="020E0502030303020204" pitchFamily="34" charset="0"/>
                <a:ea typeface="Microsoft YaHei" pitchFamily="2"/>
                <a:cs typeface="Mangal" pitchFamily="2"/>
              </a:rPr>
              <a:t>and new font properties such as shadows.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Shape 104"/>
          <p:cNvPicPr preferRelativeResize="0"/>
          <p:nvPr/>
        </p:nvPicPr>
        <p:blipFill>
          <a:blip r:embed="rId3">
            <a:alphaModFix/>
          </a:blip>
          <a:stretch>
            <a:fillRect/>
          </a:stretch>
        </p:blipFill>
        <p:spPr>
          <a:xfrm rot="-1899655">
            <a:off x="3521092" y="775996"/>
            <a:ext cx="2508189" cy="2513819"/>
          </a:xfrm>
          <a:prstGeom prst="rect">
            <a:avLst/>
          </a:prstGeom>
          <a:noFill/>
          <a:ln>
            <a:noFill/>
          </a:ln>
        </p:spPr>
      </p:pic>
      <p:pic>
        <p:nvPicPr>
          <p:cNvPr id="105" name="Shape 105"/>
          <p:cNvPicPr preferRelativeResize="0"/>
          <p:nvPr/>
        </p:nvPicPr>
        <p:blipFill>
          <a:blip r:embed="rId4">
            <a:alphaModFix/>
          </a:blip>
          <a:stretch>
            <a:fillRect/>
          </a:stretch>
        </p:blipFill>
        <p:spPr>
          <a:xfrm>
            <a:off x="1385887" y="1371600"/>
            <a:ext cx="7072313" cy="7138988"/>
          </a:xfrm>
          <a:prstGeom prst="rect">
            <a:avLst/>
          </a:prstGeom>
          <a:noFill/>
          <a:ln>
            <a:noFill/>
          </a:ln>
        </p:spPr>
      </p:pic>
      <p:sp>
        <p:nvSpPr>
          <p:cNvPr id="5" name="Title 1"/>
          <p:cNvSpPr txBox="1">
            <a:spLocks/>
          </p:cNvSpPr>
          <p:nvPr/>
        </p:nvSpPr>
        <p:spPr>
          <a:xfrm>
            <a:off x="838200"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Borrowed Knowledge</a:t>
            </a:r>
            <a:endParaRPr lang="en-US" sz="4000" dirty="0"/>
          </a:p>
        </p:txBody>
      </p:sp>
    </p:spTree>
    <p:extLst>
      <p:ext uri="{BB962C8B-B14F-4D97-AF65-F5344CB8AC3E}">
        <p14:creationId xmlns:p14="http://schemas.microsoft.com/office/powerpoint/2010/main" val="3600957066"/>
      </p:ext>
    </p:extLst>
  </p:cSld>
  <p:clrMapOvr>
    <a:masterClrMapping/>
  </p:clrMapOvr>
  <p:transition spd="slow">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Shape 111"/>
          <p:cNvPicPr preferRelativeResize="0"/>
          <p:nvPr/>
        </p:nvPicPr>
        <p:blipFill>
          <a:blip r:embed="rId3">
            <a:alphaModFix/>
          </a:blip>
          <a:stretch>
            <a:fillRect/>
          </a:stretch>
        </p:blipFill>
        <p:spPr>
          <a:xfrm>
            <a:off x="1538515" y="1611086"/>
            <a:ext cx="7281635" cy="4296001"/>
          </a:xfrm>
          <a:prstGeom prst="rect">
            <a:avLst/>
          </a:prstGeom>
          <a:noFill/>
          <a:ln>
            <a:noFill/>
          </a:ln>
        </p:spPr>
      </p:pic>
      <p:sp>
        <p:nvSpPr>
          <p:cNvPr id="113" name="Shape 113"/>
          <p:cNvSpPr/>
          <p:nvPr/>
        </p:nvSpPr>
        <p:spPr>
          <a:xfrm>
            <a:off x="448731" y="5257800"/>
            <a:ext cx="4504266" cy="1077217"/>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3200" i="0" u="none" strike="noStrike" cap="none" dirty="0">
                <a:solidFill>
                  <a:schemeClr val="dk1"/>
                </a:solidFill>
                <a:latin typeface="Candara" panose="020E0502030303020204" pitchFamily="34" charset="0"/>
                <a:ea typeface="Arial"/>
                <a:cs typeface="Arial"/>
                <a:sym typeface="Arial"/>
              </a:rPr>
              <a:t>Special thanks to all</a:t>
            </a:r>
          </a:p>
          <a:p>
            <a:pPr marL="0" marR="0" lvl="0" indent="0" rtl="0">
              <a:spcBef>
                <a:spcPts val="0"/>
              </a:spcBef>
              <a:buSzPct val="25000"/>
              <a:buNone/>
            </a:pPr>
            <a:r>
              <a:rPr lang="en-US" sz="3200" i="0" u="none" strike="noStrike" cap="none" dirty="0">
                <a:solidFill>
                  <a:schemeClr val="dk1"/>
                </a:solidFill>
                <a:latin typeface="Candara" panose="020E0502030303020204" pitchFamily="34" charset="0"/>
                <a:ea typeface="Arial"/>
                <a:cs typeface="Arial"/>
                <a:sym typeface="Arial"/>
              </a:rPr>
              <a:t>who contributed to … </a:t>
            </a:r>
          </a:p>
        </p:txBody>
      </p:sp>
      <p:sp>
        <p:nvSpPr>
          <p:cNvPr id="5" name="Title 1"/>
          <p:cNvSpPr txBox="1">
            <a:spLocks/>
          </p:cNvSpPr>
          <p:nvPr/>
        </p:nvSpPr>
        <p:spPr>
          <a:xfrm>
            <a:off x="950685" y="29029"/>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Other “Borrowed” Stuff</a:t>
            </a:r>
            <a:endParaRPr lang="en-US" sz="4000" dirty="0"/>
          </a:p>
        </p:txBody>
      </p:sp>
    </p:spTree>
    <p:extLst>
      <p:ext uri="{BB962C8B-B14F-4D97-AF65-F5344CB8AC3E}">
        <p14:creationId xmlns:p14="http://schemas.microsoft.com/office/powerpoint/2010/main" val="2448793256"/>
      </p:ext>
    </p:extLst>
  </p:cSld>
  <p:clrMapOvr>
    <a:masterClrMapping/>
  </p:clrMapOvr>
  <p:transition spd="slow">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grpSp>
        <p:nvGrpSpPr>
          <p:cNvPr id="119" name="Shape 119"/>
          <p:cNvGrpSpPr/>
          <p:nvPr/>
        </p:nvGrpSpPr>
        <p:grpSpPr>
          <a:xfrm>
            <a:off x="2057400" y="990600"/>
            <a:ext cx="4975224" cy="5549900"/>
            <a:chOff x="2057400" y="990600"/>
            <a:chExt cx="4975224" cy="5549900"/>
          </a:xfrm>
        </p:grpSpPr>
        <p:pic>
          <p:nvPicPr>
            <p:cNvPr id="120" name="Shape 120"/>
            <p:cNvPicPr preferRelativeResize="0"/>
            <p:nvPr/>
          </p:nvPicPr>
          <p:blipFill>
            <a:blip r:embed="rId3">
              <a:alphaModFix/>
            </a:blip>
            <a:stretch>
              <a:fillRect/>
            </a:stretch>
          </p:blipFill>
          <p:spPr>
            <a:xfrm>
              <a:off x="2057400" y="990600"/>
              <a:ext cx="4648200" cy="4648200"/>
            </a:xfrm>
            <a:prstGeom prst="rect">
              <a:avLst/>
            </a:prstGeom>
            <a:noFill/>
            <a:ln>
              <a:noFill/>
            </a:ln>
          </p:spPr>
        </p:pic>
        <p:pic>
          <p:nvPicPr>
            <p:cNvPr id="121" name="Shape 121"/>
            <p:cNvPicPr preferRelativeResize="0"/>
            <p:nvPr/>
          </p:nvPicPr>
          <p:blipFill>
            <a:blip r:embed="rId4">
              <a:alphaModFix/>
            </a:blip>
            <a:stretch>
              <a:fillRect/>
            </a:stretch>
          </p:blipFill>
          <p:spPr>
            <a:xfrm>
              <a:off x="4953000" y="5029200"/>
              <a:ext cx="2079624" cy="1511300"/>
            </a:xfrm>
            <a:prstGeom prst="rect">
              <a:avLst/>
            </a:prstGeom>
            <a:noFill/>
            <a:ln>
              <a:noFill/>
            </a:ln>
          </p:spPr>
        </p:pic>
      </p:grpSp>
      <p:sp>
        <p:nvSpPr>
          <p:cNvPr id="122" name="Shape 122"/>
          <p:cNvSpPr txBox="1">
            <a:spLocks noGrp="1"/>
          </p:cNvSpPr>
          <p:nvPr>
            <p:ph idx="1"/>
          </p:nvPr>
        </p:nvSpPr>
        <p:spPr>
          <a:xfrm>
            <a:off x="990600" y="1905000"/>
            <a:ext cx="6858000" cy="3276600"/>
          </a:xfrm>
          <a:prstGeom prst="rect">
            <a:avLst/>
          </a:prstGeom>
          <a:noFill/>
          <a:ln>
            <a:noFill/>
          </a:ln>
        </p:spPr>
        <p:txBody>
          <a:bodyPr lIns="91425" tIns="45700" rIns="91425" bIns="45700" anchor="t" anchorCtr="0">
            <a:noAutofit/>
          </a:bodyPr>
          <a:lstStyle/>
          <a:p>
            <a:pPr marL="0" marR="0" lvl="0" indent="0" algn="ctr" rtl="0">
              <a:spcBef>
                <a:spcPts val="1200"/>
              </a:spcBef>
              <a:buClr>
                <a:schemeClr val="dk1"/>
              </a:buClr>
              <a:buSzPct val="25000"/>
              <a:buFont typeface="Arial"/>
              <a:buNone/>
            </a:pPr>
            <a:r>
              <a:rPr lang="en-US" sz="6000" b="0" i="0" u="none" strike="noStrike" cap="none" dirty="0">
                <a:solidFill>
                  <a:schemeClr val="dk1"/>
                </a:solidFill>
                <a:latin typeface="Candara" panose="020E0502030303020204" pitchFamily="34" charset="0"/>
                <a:ea typeface="Arial"/>
                <a:cs typeface="Arial"/>
                <a:sym typeface="Arial"/>
              </a:rPr>
              <a:t>What’s the most</a:t>
            </a:r>
          </a:p>
          <a:p>
            <a:pPr marL="0" marR="0" lvl="0" indent="0" algn="ctr" rtl="0">
              <a:spcBef>
                <a:spcPts val="1200"/>
              </a:spcBef>
              <a:buClr>
                <a:schemeClr val="dk1"/>
              </a:buClr>
              <a:buSzPct val="25000"/>
              <a:buFont typeface="Arial"/>
              <a:buNone/>
            </a:pPr>
            <a:r>
              <a:rPr lang="en-US" sz="6000" b="0" i="0" u="none" strike="noStrike" cap="none" dirty="0">
                <a:solidFill>
                  <a:schemeClr val="dk1"/>
                </a:solidFill>
                <a:latin typeface="Candara" panose="020E0502030303020204" pitchFamily="34" charset="0"/>
                <a:ea typeface="Arial"/>
                <a:cs typeface="Arial"/>
                <a:sym typeface="Arial"/>
              </a:rPr>
              <a:t>frustrating part of</a:t>
            </a:r>
          </a:p>
          <a:p>
            <a:pPr marL="0" marR="0" lvl="0" indent="0" algn="ctr" rtl="0">
              <a:spcBef>
                <a:spcPts val="1200"/>
              </a:spcBef>
              <a:buClr>
                <a:schemeClr val="dk1"/>
              </a:buClr>
              <a:buSzPct val="25000"/>
              <a:buFont typeface="Arial"/>
              <a:buNone/>
            </a:pPr>
            <a:r>
              <a:rPr lang="en-US" sz="6000" b="0" i="0" u="none" strike="noStrike" cap="none" dirty="0">
                <a:solidFill>
                  <a:schemeClr val="dk1"/>
                </a:solidFill>
                <a:latin typeface="Candara" panose="020E0502030303020204" pitchFamily="34" charset="0"/>
                <a:ea typeface="Arial"/>
                <a:cs typeface="Arial"/>
                <a:sym typeface="Arial"/>
              </a:rPr>
              <a:t>web development?</a:t>
            </a:r>
          </a:p>
        </p:txBody>
      </p:sp>
      <p:sp>
        <p:nvSpPr>
          <p:cNvPr id="6" name="Title 1"/>
          <p:cNvSpPr txBox="1">
            <a:spLocks/>
          </p:cNvSpPr>
          <p:nvPr/>
        </p:nvSpPr>
        <p:spPr>
          <a:xfrm>
            <a:off x="950685" y="29029"/>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Design Philosophy</a:t>
            </a:r>
            <a:endParaRPr lang="en-US" sz="4000" dirty="0"/>
          </a:p>
        </p:txBody>
      </p:sp>
    </p:spTree>
    <p:extLst>
      <p:ext uri="{BB962C8B-B14F-4D97-AF65-F5344CB8AC3E}">
        <p14:creationId xmlns:p14="http://schemas.microsoft.com/office/powerpoint/2010/main" val="39163037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Shape 128"/>
          <p:cNvPicPr preferRelativeResize="0"/>
          <p:nvPr/>
        </p:nvPicPr>
        <p:blipFill>
          <a:blip r:embed="rId3">
            <a:alphaModFix/>
          </a:blip>
          <a:stretch>
            <a:fillRect/>
          </a:stretch>
        </p:blipFill>
        <p:spPr>
          <a:xfrm rot="-1027602">
            <a:off x="1583587" y="664591"/>
            <a:ext cx="2828924" cy="2835274"/>
          </a:xfrm>
          <a:prstGeom prst="rect">
            <a:avLst/>
          </a:prstGeom>
          <a:noFill/>
          <a:ln>
            <a:noFill/>
          </a:ln>
        </p:spPr>
      </p:pic>
      <p:pic>
        <p:nvPicPr>
          <p:cNvPr id="129" name="Shape 129"/>
          <p:cNvPicPr preferRelativeResize="0"/>
          <p:nvPr/>
        </p:nvPicPr>
        <p:blipFill>
          <a:blip r:embed="rId4">
            <a:alphaModFix/>
          </a:blip>
          <a:stretch>
            <a:fillRect/>
          </a:stretch>
        </p:blipFill>
        <p:spPr>
          <a:xfrm>
            <a:off x="5021551" y="1814286"/>
            <a:ext cx="3970048" cy="4626200"/>
          </a:xfrm>
          <a:prstGeom prst="rect">
            <a:avLst/>
          </a:prstGeom>
          <a:noFill/>
          <a:ln>
            <a:noFill/>
          </a:ln>
        </p:spPr>
      </p:pic>
      <p:pic>
        <p:nvPicPr>
          <p:cNvPr id="130" name="Shape 130"/>
          <p:cNvPicPr preferRelativeResize="0"/>
          <p:nvPr/>
        </p:nvPicPr>
        <p:blipFill>
          <a:blip r:embed="rId5">
            <a:alphaModFix/>
          </a:blip>
          <a:stretch>
            <a:fillRect/>
          </a:stretch>
        </p:blipFill>
        <p:spPr>
          <a:xfrm>
            <a:off x="703082" y="2336800"/>
            <a:ext cx="3792715" cy="4140199"/>
          </a:xfrm>
          <a:prstGeom prst="rect">
            <a:avLst/>
          </a:prstGeom>
          <a:noFill/>
          <a:ln>
            <a:noFill/>
          </a:ln>
        </p:spPr>
      </p:pic>
      <p:sp>
        <p:nvSpPr>
          <p:cNvPr id="5" name="Title 1"/>
          <p:cNvSpPr txBox="1">
            <a:spLocks/>
          </p:cNvSpPr>
          <p:nvPr/>
        </p:nvSpPr>
        <p:spPr>
          <a:xfrm>
            <a:off x="950685" y="29029"/>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Design Philosophy</a:t>
            </a:r>
            <a:endParaRPr lang="en-US" sz="4000" dirty="0"/>
          </a:p>
        </p:txBody>
      </p:sp>
    </p:spTree>
    <p:extLst>
      <p:ext uri="{BB962C8B-B14F-4D97-AF65-F5344CB8AC3E}">
        <p14:creationId xmlns:p14="http://schemas.microsoft.com/office/powerpoint/2010/main" val="1113983941"/>
      </p:ext>
    </p:extLst>
  </p:cSld>
  <p:clrMapOvr>
    <a:masterClrMapping/>
  </p:clrMapOvr>
  <p:transition spd="slow">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p:nvPr/>
        </p:nvSpPr>
        <p:spPr>
          <a:xfrm>
            <a:off x="950685" y="1506141"/>
            <a:ext cx="8001000" cy="3693318"/>
          </a:xfrm>
          <a:prstGeom prst="rect">
            <a:avLst/>
          </a:prstGeom>
          <a:gradFill>
            <a:gsLst>
              <a:gs pos="0">
                <a:schemeClr val="lt1"/>
              </a:gs>
              <a:gs pos="77000">
                <a:srgbClr val="E6E6E6"/>
              </a:gs>
              <a:gs pos="100000">
                <a:srgbClr val="A1C4EF"/>
              </a:gs>
            </a:gsLst>
            <a:lin ang="0" scaled="0"/>
          </a:gradFill>
          <a:ln w="9525" cap="flat" cmpd="sng">
            <a:solidFill>
              <a:schemeClr val="accen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2000" b="0" i="0" u="none" strike="noStrike" cap="none" dirty="0">
                <a:solidFill>
                  <a:srgbClr val="002060"/>
                </a:solidFill>
                <a:latin typeface="Candara" panose="020E0502030303020204" pitchFamily="34" charset="0"/>
                <a:ea typeface="Arial"/>
                <a:cs typeface="Arial"/>
                <a:sym typeface="Arial"/>
              </a:rPr>
              <a:t>&lt;link </a:t>
            </a:r>
            <a:r>
              <a:rPr lang="en-US" sz="2000" b="0" i="0" u="none" strike="noStrike" cap="none" dirty="0" err="1">
                <a:solidFill>
                  <a:srgbClr val="002060"/>
                </a:solidFill>
                <a:latin typeface="Candara" panose="020E0502030303020204" pitchFamily="34" charset="0"/>
                <a:ea typeface="Arial"/>
                <a:cs typeface="Arial"/>
                <a:sym typeface="Arial"/>
              </a:rPr>
              <a:t>href</a:t>
            </a:r>
            <a:r>
              <a:rPr lang="en-US" sz="2000" b="0" i="0" u="none" strike="noStrike" cap="none" dirty="0">
                <a:solidFill>
                  <a:srgbClr val="002060"/>
                </a:solidFill>
                <a:latin typeface="Candara" panose="020E0502030303020204" pitchFamily="34" charset="0"/>
                <a:ea typeface="Arial"/>
                <a:cs typeface="Arial"/>
                <a:sym typeface="Arial"/>
              </a:rPr>
              <a:t>="all.css" </a:t>
            </a:r>
            <a:r>
              <a:rPr lang="en-US" sz="2000" b="0" i="0" u="none" strike="noStrike" cap="none" dirty="0" err="1">
                <a:solidFill>
                  <a:srgbClr val="002060"/>
                </a:solidFill>
                <a:latin typeface="Candara" panose="020E0502030303020204" pitchFamily="34" charset="0"/>
                <a:ea typeface="Arial"/>
                <a:cs typeface="Arial"/>
                <a:sym typeface="Arial"/>
              </a:rPr>
              <a:t>rel</a:t>
            </a:r>
            <a:r>
              <a:rPr lang="en-US" sz="2000" b="0" i="0" u="none" strike="noStrike" cap="none" dirty="0">
                <a:solidFill>
                  <a:srgbClr val="002060"/>
                </a:solidFill>
                <a:latin typeface="Candara" panose="020E0502030303020204" pitchFamily="34" charset="0"/>
                <a:ea typeface="Arial"/>
                <a:cs typeface="Arial"/>
                <a:sym typeface="Arial"/>
              </a:rPr>
              <a:t>="stylesheet" type="text/</a:t>
            </a:r>
            <a:r>
              <a:rPr lang="en-US" sz="2000" b="0" i="0" u="none" strike="noStrike" cap="none" dirty="0" err="1">
                <a:solidFill>
                  <a:srgbClr val="002060"/>
                </a:solidFill>
                <a:latin typeface="Candara" panose="020E0502030303020204" pitchFamily="34" charset="0"/>
                <a:ea typeface="Arial"/>
                <a:cs typeface="Arial"/>
                <a:sym typeface="Arial"/>
              </a:rPr>
              <a:t>css</a:t>
            </a:r>
            <a:r>
              <a:rPr lang="en-US" sz="2000" b="0" i="0" u="none" strike="noStrike" cap="none" dirty="0">
                <a:solidFill>
                  <a:srgbClr val="002060"/>
                </a:solidFill>
                <a:latin typeface="Candara" panose="020E0502030303020204" pitchFamily="34" charset="0"/>
                <a:ea typeface="Arial"/>
                <a:cs typeface="Arial"/>
                <a:sym typeface="Arial"/>
              </a:rPr>
              <a:t>"/&gt; </a:t>
            </a:r>
          </a:p>
          <a:p>
            <a:pPr marL="0" marR="0" lvl="0" indent="0" algn="l" rtl="0">
              <a:spcBef>
                <a:spcPts val="0"/>
              </a:spcBef>
              <a:buSzPct val="25000"/>
              <a:buNone/>
            </a:pPr>
            <a:r>
              <a:rPr lang="en-US" sz="2000" b="0" i="0" u="none" strike="noStrike" cap="none" dirty="0">
                <a:solidFill>
                  <a:srgbClr val="024E10"/>
                </a:solidFill>
                <a:latin typeface="Candara" panose="020E0502030303020204" pitchFamily="34" charset="0"/>
                <a:ea typeface="Arial"/>
                <a:cs typeface="Arial"/>
                <a:sym typeface="Arial"/>
              </a:rPr>
              <a:t>&lt;!--[if IE]&gt; </a:t>
            </a:r>
          </a:p>
          <a:p>
            <a:pPr marL="0" marR="0" lvl="0" indent="0" algn="l" rtl="0">
              <a:spcBef>
                <a:spcPts val="0"/>
              </a:spcBef>
              <a:buSzPct val="25000"/>
              <a:buNone/>
            </a:pPr>
            <a:r>
              <a:rPr lang="en-US" sz="2000" b="0" i="0" u="none" strike="noStrike" cap="none" dirty="0">
                <a:solidFill>
                  <a:srgbClr val="024E10"/>
                </a:solidFill>
                <a:latin typeface="Candara" panose="020E0502030303020204" pitchFamily="34" charset="0"/>
                <a:ea typeface="Arial"/>
                <a:cs typeface="Arial"/>
                <a:sym typeface="Arial"/>
              </a:rPr>
              <a:t>    &lt;link </a:t>
            </a:r>
            <a:r>
              <a:rPr lang="en-US" sz="2000" b="0" i="0" u="none" strike="noStrike" cap="none" dirty="0" err="1">
                <a:solidFill>
                  <a:srgbClr val="024E10"/>
                </a:solidFill>
                <a:latin typeface="Candara" panose="020E0502030303020204" pitchFamily="34" charset="0"/>
                <a:ea typeface="Arial"/>
                <a:cs typeface="Arial"/>
                <a:sym typeface="Arial"/>
              </a:rPr>
              <a:t>href</a:t>
            </a:r>
            <a:r>
              <a:rPr lang="en-US" sz="2000" b="0" i="0" u="none" strike="noStrike" cap="none" dirty="0">
                <a:solidFill>
                  <a:srgbClr val="024E10"/>
                </a:solidFill>
                <a:latin typeface="Candara" panose="020E0502030303020204" pitchFamily="34" charset="0"/>
                <a:ea typeface="Arial"/>
                <a:cs typeface="Arial"/>
                <a:sym typeface="Arial"/>
              </a:rPr>
              <a:t>="ie.css" </a:t>
            </a:r>
            <a:r>
              <a:rPr lang="en-US" sz="2000" b="0" i="0" u="none" strike="noStrike" cap="none" dirty="0" err="1">
                <a:solidFill>
                  <a:srgbClr val="024E10"/>
                </a:solidFill>
                <a:latin typeface="Candara" panose="020E0502030303020204" pitchFamily="34" charset="0"/>
                <a:ea typeface="Arial"/>
                <a:cs typeface="Arial"/>
                <a:sym typeface="Arial"/>
              </a:rPr>
              <a:t>rel</a:t>
            </a:r>
            <a:r>
              <a:rPr lang="en-US" sz="2000" b="0" i="0" u="none" strike="noStrike" cap="none" dirty="0">
                <a:solidFill>
                  <a:srgbClr val="024E10"/>
                </a:solidFill>
                <a:latin typeface="Candara" panose="020E0502030303020204" pitchFamily="34" charset="0"/>
                <a:ea typeface="Arial"/>
                <a:cs typeface="Arial"/>
                <a:sym typeface="Arial"/>
              </a:rPr>
              <a:t>="stylesheet" type="text/</a:t>
            </a:r>
            <a:r>
              <a:rPr lang="en-US" sz="2000" b="0" i="0" u="none" strike="noStrike" cap="none" dirty="0" err="1">
                <a:solidFill>
                  <a:srgbClr val="024E10"/>
                </a:solidFill>
                <a:latin typeface="Candara" panose="020E0502030303020204" pitchFamily="34" charset="0"/>
                <a:ea typeface="Arial"/>
                <a:cs typeface="Arial"/>
                <a:sym typeface="Arial"/>
              </a:rPr>
              <a:t>css</a:t>
            </a:r>
            <a:r>
              <a:rPr lang="en-US" sz="2000" b="0" i="0" u="none" strike="noStrike" cap="none" dirty="0">
                <a:solidFill>
                  <a:srgbClr val="024E10"/>
                </a:solidFill>
                <a:latin typeface="Candara" panose="020E0502030303020204" pitchFamily="34" charset="0"/>
                <a:ea typeface="Arial"/>
                <a:cs typeface="Arial"/>
                <a:sym typeface="Arial"/>
              </a:rPr>
              <a:t>"/&gt; </a:t>
            </a:r>
          </a:p>
          <a:p>
            <a:pPr marL="0" marR="0" lvl="0" indent="0" algn="l" rtl="0">
              <a:spcBef>
                <a:spcPts val="0"/>
              </a:spcBef>
              <a:buSzPct val="25000"/>
              <a:buNone/>
            </a:pPr>
            <a:r>
              <a:rPr lang="en-US" sz="2000" b="0" i="0" u="none" strike="noStrike" cap="none" dirty="0">
                <a:solidFill>
                  <a:srgbClr val="024E10"/>
                </a:solidFill>
                <a:latin typeface="Candara" panose="020E0502030303020204" pitchFamily="34" charset="0"/>
                <a:ea typeface="Arial"/>
                <a:cs typeface="Arial"/>
                <a:sym typeface="Arial"/>
              </a:rPr>
              <a:t>&lt;![</a:t>
            </a:r>
            <a:r>
              <a:rPr lang="en-US" sz="2000" b="0" i="0" u="none" strike="noStrike" cap="none" dirty="0" err="1">
                <a:solidFill>
                  <a:srgbClr val="024E10"/>
                </a:solidFill>
                <a:latin typeface="Candara" panose="020E0502030303020204" pitchFamily="34" charset="0"/>
                <a:ea typeface="Arial"/>
                <a:cs typeface="Arial"/>
                <a:sym typeface="Arial"/>
              </a:rPr>
              <a:t>endif</a:t>
            </a:r>
            <a:r>
              <a:rPr lang="en-US" sz="2000" b="0" i="0" u="none" strike="noStrike" cap="none" dirty="0">
                <a:solidFill>
                  <a:srgbClr val="024E10"/>
                </a:solidFill>
                <a:latin typeface="Candara" panose="020E0502030303020204" pitchFamily="34" charset="0"/>
                <a:ea typeface="Arial"/>
                <a:cs typeface="Arial"/>
                <a:sym typeface="Arial"/>
              </a:rPr>
              <a:t>]--&gt; </a:t>
            </a:r>
          </a:p>
          <a:p>
            <a:pPr marL="0" marR="0" lvl="0" indent="0" algn="l" rtl="0">
              <a:spcBef>
                <a:spcPts val="0"/>
              </a:spcBef>
              <a:buSzPct val="25000"/>
              <a:buNone/>
            </a:pPr>
            <a:r>
              <a:rPr lang="en-US" sz="2000" b="0" i="0" u="none" strike="noStrike" cap="none" dirty="0">
                <a:solidFill>
                  <a:srgbClr val="024E10"/>
                </a:solidFill>
                <a:latin typeface="Candara" panose="020E0502030303020204" pitchFamily="34" charset="0"/>
                <a:ea typeface="Arial"/>
                <a:cs typeface="Arial"/>
                <a:sym typeface="Arial"/>
              </a:rPr>
              <a:t>&lt;!--[if </a:t>
            </a:r>
            <a:r>
              <a:rPr lang="en-US" sz="2000" b="0" i="0" u="none" strike="noStrike" cap="none" dirty="0" err="1">
                <a:solidFill>
                  <a:srgbClr val="024E10"/>
                </a:solidFill>
                <a:latin typeface="Candara" panose="020E0502030303020204" pitchFamily="34" charset="0"/>
                <a:ea typeface="Arial"/>
                <a:cs typeface="Arial"/>
                <a:sym typeface="Arial"/>
              </a:rPr>
              <a:t>lt</a:t>
            </a:r>
            <a:r>
              <a:rPr lang="en-US" sz="2000" b="0" i="0" u="none" strike="noStrike" cap="none" dirty="0">
                <a:solidFill>
                  <a:srgbClr val="024E10"/>
                </a:solidFill>
                <a:latin typeface="Candara" panose="020E0502030303020204" pitchFamily="34" charset="0"/>
                <a:ea typeface="Arial"/>
                <a:cs typeface="Arial"/>
                <a:sym typeface="Arial"/>
              </a:rPr>
              <a:t> IE 7]&gt; </a:t>
            </a:r>
          </a:p>
          <a:p>
            <a:pPr marL="0" marR="0" lvl="0" indent="0" algn="l" rtl="0">
              <a:spcBef>
                <a:spcPts val="0"/>
              </a:spcBef>
              <a:buSzPct val="25000"/>
              <a:buNone/>
            </a:pPr>
            <a:r>
              <a:rPr lang="en-US" sz="2000" b="0" i="0" u="none" strike="noStrike" cap="none" dirty="0">
                <a:solidFill>
                  <a:srgbClr val="024E10"/>
                </a:solidFill>
                <a:latin typeface="Candara" panose="020E0502030303020204" pitchFamily="34" charset="0"/>
                <a:ea typeface="Arial"/>
                <a:cs typeface="Arial"/>
                <a:sym typeface="Arial"/>
              </a:rPr>
              <a:t>    &lt;link </a:t>
            </a:r>
            <a:r>
              <a:rPr lang="en-US" sz="2000" b="0" i="0" u="none" strike="noStrike" cap="none" dirty="0" err="1">
                <a:solidFill>
                  <a:srgbClr val="024E10"/>
                </a:solidFill>
                <a:latin typeface="Candara" panose="020E0502030303020204" pitchFamily="34" charset="0"/>
                <a:ea typeface="Arial"/>
                <a:cs typeface="Arial"/>
                <a:sym typeface="Arial"/>
              </a:rPr>
              <a:t>href</a:t>
            </a:r>
            <a:r>
              <a:rPr lang="en-US" sz="2000" b="0" i="0" u="none" strike="noStrike" cap="none" dirty="0">
                <a:solidFill>
                  <a:srgbClr val="024E10"/>
                </a:solidFill>
                <a:latin typeface="Candara" panose="020E0502030303020204" pitchFamily="34" charset="0"/>
                <a:ea typeface="Arial"/>
                <a:cs typeface="Arial"/>
                <a:sym typeface="Arial"/>
              </a:rPr>
              <a:t>="ie.below.7.css" </a:t>
            </a:r>
            <a:r>
              <a:rPr lang="en-US" sz="2000" b="0" i="0" u="none" strike="noStrike" cap="none" dirty="0" err="1">
                <a:solidFill>
                  <a:srgbClr val="024E10"/>
                </a:solidFill>
                <a:latin typeface="Candara" panose="020E0502030303020204" pitchFamily="34" charset="0"/>
                <a:ea typeface="Arial"/>
                <a:cs typeface="Arial"/>
                <a:sym typeface="Arial"/>
              </a:rPr>
              <a:t>rel</a:t>
            </a:r>
            <a:r>
              <a:rPr lang="en-US" sz="2000" b="0" i="0" u="none" strike="noStrike" cap="none" dirty="0">
                <a:solidFill>
                  <a:srgbClr val="024E10"/>
                </a:solidFill>
                <a:latin typeface="Candara" panose="020E0502030303020204" pitchFamily="34" charset="0"/>
                <a:ea typeface="Arial"/>
                <a:cs typeface="Arial"/>
                <a:sym typeface="Arial"/>
              </a:rPr>
              <a:t>="stylesheet" type="text/</a:t>
            </a:r>
            <a:r>
              <a:rPr lang="en-US" sz="2000" b="0" i="0" u="none" strike="noStrike" cap="none" dirty="0" err="1">
                <a:solidFill>
                  <a:srgbClr val="024E10"/>
                </a:solidFill>
                <a:latin typeface="Candara" panose="020E0502030303020204" pitchFamily="34" charset="0"/>
                <a:ea typeface="Arial"/>
                <a:cs typeface="Arial"/>
                <a:sym typeface="Arial"/>
              </a:rPr>
              <a:t>css</a:t>
            </a:r>
            <a:r>
              <a:rPr lang="en-US" sz="2000" b="0" i="0" u="none" strike="noStrike" cap="none" dirty="0">
                <a:solidFill>
                  <a:srgbClr val="024E10"/>
                </a:solidFill>
                <a:latin typeface="Candara" panose="020E0502030303020204" pitchFamily="34" charset="0"/>
                <a:ea typeface="Arial"/>
                <a:cs typeface="Arial"/>
                <a:sym typeface="Arial"/>
              </a:rPr>
              <a:t>"/&gt; </a:t>
            </a:r>
          </a:p>
          <a:p>
            <a:pPr marL="0" marR="0" lvl="0" indent="0" algn="l" rtl="0">
              <a:spcBef>
                <a:spcPts val="0"/>
              </a:spcBef>
              <a:buSzPct val="25000"/>
              <a:buNone/>
            </a:pPr>
            <a:r>
              <a:rPr lang="en-US" sz="2000" b="0" i="0" u="none" strike="noStrike" cap="none" dirty="0">
                <a:solidFill>
                  <a:srgbClr val="024E10"/>
                </a:solidFill>
                <a:latin typeface="Candara" panose="020E0502030303020204" pitchFamily="34" charset="0"/>
                <a:ea typeface="Arial"/>
                <a:cs typeface="Arial"/>
                <a:sym typeface="Arial"/>
              </a:rPr>
              <a:t>&lt;![</a:t>
            </a:r>
            <a:r>
              <a:rPr lang="en-US" sz="2000" b="0" i="0" u="none" strike="noStrike" cap="none" dirty="0" err="1">
                <a:solidFill>
                  <a:srgbClr val="024E10"/>
                </a:solidFill>
                <a:latin typeface="Candara" panose="020E0502030303020204" pitchFamily="34" charset="0"/>
                <a:ea typeface="Arial"/>
                <a:cs typeface="Arial"/>
                <a:sym typeface="Arial"/>
              </a:rPr>
              <a:t>endif</a:t>
            </a:r>
            <a:r>
              <a:rPr lang="en-US" sz="2000" b="0" i="0" u="none" strike="noStrike" cap="none" dirty="0">
                <a:solidFill>
                  <a:srgbClr val="024E10"/>
                </a:solidFill>
                <a:latin typeface="Candara" panose="020E0502030303020204" pitchFamily="34" charset="0"/>
                <a:ea typeface="Arial"/>
                <a:cs typeface="Arial"/>
                <a:sym typeface="Arial"/>
              </a:rPr>
              <a:t>]--&gt; </a:t>
            </a:r>
          </a:p>
          <a:p>
            <a:pPr marL="0" marR="0" lvl="0" indent="0" algn="l" rtl="0">
              <a:spcBef>
                <a:spcPts val="0"/>
              </a:spcBef>
              <a:buSzPct val="25000"/>
              <a:buNone/>
            </a:pPr>
            <a:r>
              <a:rPr lang="en-US" sz="2000" b="0" i="0" u="none" strike="noStrike" cap="none" dirty="0">
                <a:solidFill>
                  <a:srgbClr val="024E10"/>
                </a:solidFill>
                <a:latin typeface="Candara" panose="020E0502030303020204" pitchFamily="34" charset="0"/>
                <a:ea typeface="Arial"/>
                <a:cs typeface="Arial"/>
                <a:sym typeface="Arial"/>
              </a:rPr>
              <a:t>&lt;!--[if !</a:t>
            </a:r>
            <a:r>
              <a:rPr lang="en-US" sz="2000" b="0" i="0" u="none" strike="noStrike" cap="none" dirty="0" err="1">
                <a:solidFill>
                  <a:srgbClr val="024E10"/>
                </a:solidFill>
                <a:latin typeface="Candara" panose="020E0502030303020204" pitchFamily="34" charset="0"/>
                <a:ea typeface="Arial"/>
                <a:cs typeface="Arial"/>
                <a:sym typeface="Arial"/>
              </a:rPr>
              <a:t>lt</a:t>
            </a:r>
            <a:r>
              <a:rPr lang="en-US" sz="2000" b="0" i="0" u="none" strike="noStrike" cap="none" dirty="0">
                <a:solidFill>
                  <a:srgbClr val="024E10"/>
                </a:solidFill>
                <a:latin typeface="Candara" panose="020E0502030303020204" pitchFamily="34" charset="0"/>
                <a:ea typeface="Arial"/>
                <a:cs typeface="Arial"/>
                <a:sym typeface="Arial"/>
              </a:rPr>
              <a:t> IE 7]&gt;</a:t>
            </a:r>
          </a:p>
          <a:p>
            <a:pPr marL="0" marR="0" lvl="0" indent="0" algn="l" rtl="0">
              <a:spcBef>
                <a:spcPts val="0"/>
              </a:spcBef>
              <a:buSzPct val="25000"/>
              <a:buNone/>
            </a:pPr>
            <a:r>
              <a:rPr lang="en-US" sz="2000" b="0" i="0" u="none" strike="noStrike" cap="none" dirty="0">
                <a:solidFill>
                  <a:srgbClr val="024E10"/>
                </a:solidFill>
                <a:latin typeface="Candara" panose="020E0502030303020204" pitchFamily="34" charset="0"/>
                <a:ea typeface="Arial"/>
                <a:cs typeface="Arial"/>
                <a:sym typeface="Arial"/>
              </a:rPr>
              <a:t>    &lt;link </a:t>
            </a:r>
            <a:r>
              <a:rPr lang="en-US" sz="2000" b="0" i="0" u="none" strike="noStrike" cap="none" dirty="0" err="1">
                <a:solidFill>
                  <a:srgbClr val="024E10"/>
                </a:solidFill>
                <a:latin typeface="Candara" panose="020E0502030303020204" pitchFamily="34" charset="0"/>
                <a:ea typeface="Arial"/>
                <a:cs typeface="Arial"/>
                <a:sym typeface="Arial"/>
              </a:rPr>
              <a:t>href</a:t>
            </a:r>
            <a:r>
              <a:rPr lang="en-US" sz="2000" b="0" i="0" u="none" strike="noStrike" cap="none" dirty="0">
                <a:solidFill>
                  <a:srgbClr val="024E10"/>
                </a:solidFill>
                <a:latin typeface="Candara" panose="020E0502030303020204" pitchFamily="34" charset="0"/>
                <a:ea typeface="Arial"/>
                <a:cs typeface="Arial"/>
                <a:sym typeface="Arial"/>
              </a:rPr>
              <a:t>=“newer.css" </a:t>
            </a:r>
            <a:r>
              <a:rPr lang="en-US" sz="2000" b="0" i="0" u="none" strike="noStrike" cap="none" dirty="0" err="1">
                <a:solidFill>
                  <a:srgbClr val="024E10"/>
                </a:solidFill>
                <a:latin typeface="Candara" panose="020E0502030303020204" pitchFamily="34" charset="0"/>
                <a:ea typeface="Arial"/>
                <a:cs typeface="Arial"/>
                <a:sym typeface="Arial"/>
              </a:rPr>
              <a:t>rel</a:t>
            </a:r>
            <a:r>
              <a:rPr lang="en-US" sz="2000" b="0" i="0" u="none" strike="noStrike" cap="none" dirty="0">
                <a:solidFill>
                  <a:srgbClr val="024E10"/>
                </a:solidFill>
                <a:latin typeface="Candara" panose="020E0502030303020204" pitchFamily="34" charset="0"/>
                <a:ea typeface="Arial"/>
                <a:cs typeface="Arial"/>
                <a:sym typeface="Arial"/>
              </a:rPr>
              <a:t>="stylesheet" type="text/</a:t>
            </a:r>
            <a:r>
              <a:rPr lang="en-US" sz="2000" b="0" i="0" u="none" strike="noStrike" cap="none" dirty="0" err="1">
                <a:solidFill>
                  <a:srgbClr val="024E10"/>
                </a:solidFill>
                <a:latin typeface="Candara" panose="020E0502030303020204" pitchFamily="34" charset="0"/>
                <a:ea typeface="Arial"/>
                <a:cs typeface="Arial"/>
                <a:sym typeface="Arial"/>
              </a:rPr>
              <a:t>css</a:t>
            </a:r>
            <a:r>
              <a:rPr lang="en-US" sz="2000" b="0" i="0" u="none" strike="noStrike" cap="none" dirty="0">
                <a:solidFill>
                  <a:srgbClr val="024E10"/>
                </a:solidFill>
                <a:latin typeface="Candara" panose="020E0502030303020204" pitchFamily="34" charset="0"/>
                <a:ea typeface="Arial"/>
                <a:cs typeface="Arial"/>
                <a:sym typeface="Arial"/>
              </a:rPr>
              <a:t>"/&gt; </a:t>
            </a:r>
          </a:p>
          <a:p>
            <a:pPr marL="0" marR="0" lvl="0" indent="0" algn="l" rtl="0">
              <a:spcBef>
                <a:spcPts val="0"/>
              </a:spcBef>
              <a:buSzPct val="25000"/>
              <a:buNone/>
            </a:pPr>
            <a:r>
              <a:rPr lang="en-US" sz="2000" b="0" i="0" u="none" strike="noStrike" cap="none" dirty="0">
                <a:solidFill>
                  <a:srgbClr val="024E10"/>
                </a:solidFill>
                <a:latin typeface="Candara" panose="020E0502030303020204" pitchFamily="34" charset="0"/>
                <a:ea typeface="Arial"/>
                <a:cs typeface="Arial"/>
                <a:sym typeface="Arial"/>
              </a:rPr>
              <a:t>&lt;!--&lt;![</a:t>
            </a:r>
            <a:r>
              <a:rPr lang="en-US" sz="2000" b="0" i="0" u="none" strike="noStrike" cap="none" dirty="0" err="1">
                <a:solidFill>
                  <a:srgbClr val="024E10"/>
                </a:solidFill>
                <a:latin typeface="Candara" panose="020E0502030303020204" pitchFamily="34" charset="0"/>
                <a:ea typeface="Arial"/>
                <a:cs typeface="Arial"/>
                <a:sym typeface="Arial"/>
              </a:rPr>
              <a:t>endif</a:t>
            </a:r>
            <a:r>
              <a:rPr lang="en-US" sz="2000" b="0" i="0" u="none" strike="noStrike" cap="none" dirty="0">
                <a:solidFill>
                  <a:srgbClr val="024E10"/>
                </a:solidFill>
                <a:latin typeface="Candara" panose="020E0502030303020204" pitchFamily="34" charset="0"/>
                <a:ea typeface="Arial"/>
                <a:cs typeface="Arial"/>
                <a:sym typeface="Arial"/>
              </a:rPr>
              <a:t>]--&gt; </a:t>
            </a:r>
          </a:p>
          <a:p>
            <a:pPr marL="0" marR="0" lvl="0" indent="0" algn="l" rtl="0">
              <a:spcBef>
                <a:spcPts val="0"/>
              </a:spcBef>
              <a:buSzPct val="25000"/>
              <a:buNone/>
            </a:pPr>
            <a:r>
              <a:rPr lang="en-US" sz="2000" b="0" i="0" u="none" strike="noStrike" cap="none" dirty="0">
                <a:solidFill>
                  <a:srgbClr val="024E10"/>
                </a:solidFill>
                <a:latin typeface="Candara" panose="020E0502030303020204" pitchFamily="34" charset="0"/>
                <a:ea typeface="Arial"/>
                <a:cs typeface="Arial"/>
                <a:sym typeface="Arial"/>
              </a:rPr>
              <a:t>&lt;!--[if !IE]&gt;--&gt; </a:t>
            </a:r>
          </a:p>
          <a:p>
            <a:pPr marL="0" marR="0" lvl="0" indent="0" algn="l" rtl="0">
              <a:spcBef>
                <a:spcPts val="0"/>
              </a:spcBef>
              <a:buSzPct val="25000"/>
              <a:buNone/>
            </a:pPr>
            <a:r>
              <a:rPr lang="en-US" sz="2000" b="0" i="0" u="none" strike="noStrike" cap="none" dirty="0">
                <a:solidFill>
                  <a:srgbClr val="024E10"/>
                </a:solidFill>
                <a:latin typeface="Candara" panose="020E0502030303020204" pitchFamily="34" charset="0"/>
                <a:ea typeface="Arial"/>
                <a:cs typeface="Arial"/>
                <a:sym typeface="Arial"/>
              </a:rPr>
              <a:t>    &lt;link </a:t>
            </a:r>
            <a:r>
              <a:rPr lang="en-US" sz="2000" b="0" i="0" u="none" strike="noStrike" cap="none" dirty="0" err="1">
                <a:solidFill>
                  <a:srgbClr val="024E10"/>
                </a:solidFill>
                <a:latin typeface="Candara" panose="020E0502030303020204" pitchFamily="34" charset="0"/>
                <a:ea typeface="Arial"/>
                <a:cs typeface="Arial"/>
                <a:sym typeface="Arial"/>
              </a:rPr>
              <a:t>href</a:t>
            </a:r>
            <a:r>
              <a:rPr lang="en-US" sz="2000" b="0" i="0" u="none" strike="noStrike" cap="none" dirty="0">
                <a:solidFill>
                  <a:srgbClr val="024E10"/>
                </a:solidFill>
                <a:latin typeface="Candara" panose="020E0502030303020204" pitchFamily="34" charset="0"/>
                <a:ea typeface="Arial"/>
                <a:cs typeface="Arial"/>
                <a:sym typeface="Arial"/>
              </a:rPr>
              <a:t>="not.ie.css" </a:t>
            </a:r>
            <a:r>
              <a:rPr lang="en-US" sz="2000" b="0" i="0" u="none" strike="noStrike" cap="none" dirty="0" err="1">
                <a:solidFill>
                  <a:srgbClr val="024E10"/>
                </a:solidFill>
                <a:latin typeface="Candara" panose="020E0502030303020204" pitchFamily="34" charset="0"/>
                <a:ea typeface="Arial"/>
                <a:cs typeface="Arial"/>
                <a:sym typeface="Arial"/>
              </a:rPr>
              <a:t>rel</a:t>
            </a:r>
            <a:r>
              <a:rPr lang="en-US" sz="2000" b="0" i="0" u="none" strike="noStrike" cap="none" dirty="0">
                <a:solidFill>
                  <a:srgbClr val="024E10"/>
                </a:solidFill>
                <a:latin typeface="Candara" panose="020E0502030303020204" pitchFamily="34" charset="0"/>
                <a:ea typeface="Arial"/>
                <a:cs typeface="Arial"/>
                <a:sym typeface="Arial"/>
              </a:rPr>
              <a:t>="stylesheet" type="text/</a:t>
            </a:r>
            <a:r>
              <a:rPr lang="en-US" sz="2000" b="0" i="0" u="none" strike="noStrike" cap="none" dirty="0" err="1">
                <a:solidFill>
                  <a:srgbClr val="024E10"/>
                </a:solidFill>
                <a:latin typeface="Candara" panose="020E0502030303020204" pitchFamily="34" charset="0"/>
                <a:ea typeface="Arial"/>
                <a:cs typeface="Arial"/>
                <a:sym typeface="Arial"/>
              </a:rPr>
              <a:t>css</a:t>
            </a:r>
            <a:r>
              <a:rPr lang="en-US" sz="2000" b="0" i="0" u="none" strike="noStrike" cap="none" dirty="0">
                <a:solidFill>
                  <a:srgbClr val="024E10"/>
                </a:solidFill>
                <a:latin typeface="Candara" panose="020E0502030303020204" pitchFamily="34" charset="0"/>
                <a:ea typeface="Arial"/>
                <a:cs typeface="Arial"/>
                <a:sym typeface="Arial"/>
              </a:rPr>
              <a:t>"/&gt; </a:t>
            </a:r>
          </a:p>
          <a:p>
            <a:pPr marL="0" marR="0" lvl="0" indent="0" algn="l" rtl="0">
              <a:spcBef>
                <a:spcPts val="0"/>
              </a:spcBef>
              <a:buSzPct val="25000"/>
              <a:buNone/>
            </a:pPr>
            <a:r>
              <a:rPr lang="en-US" sz="2000" b="0" i="0" u="none" strike="noStrike" cap="none" dirty="0">
                <a:solidFill>
                  <a:srgbClr val="024E10"/>
                </a:solidFill>
                <a:latin typeface="Candara" panose="020E0502030303020204" pitchFamily="34" charset="0"/>
                <a:ea typeface="Arial"/>
                <a:cs typeface="Arial"/>
                <a:sym typeface="Arial"/>
              </a:rPr>
              <a:t>&lt;!--&lt;![</a:t>
            </a:r>
            <a:r>
              <a:rPr lang="en-US" sz="2000" b="0" i="0" u="none" strike="noStrike" cap="none" dirty="0" err="1">
                <a:solidFill>
                  <a:srgbClr val="024E10"/>
                </a:solidFill>
                <a:latin typeface="Candara" panose="020E0502030303020204" pitchFamily="34" charset="0"/>
                <a:ea typeface="Arial"/>
                <a:cs typeface="Arial"/>
                <a:sym typeface="Arial"/>
              </a:rPr>
              <a:t>endif</a:t>
            </a:r>
            <a:r>
              <a:rPr lang="en-US" sz="2000" b="0" i="0" u="none" strike="noStrike" cap="none" dirty="0">
                <a:solidFill>
                  <a:srgbClr val="024E10"/>
                </a:solidFill>
                <a:latin typeface="Candara" panose="020E0502030303020204" pitchFamily="34" charset="0"/>
                <a:ea typeface="Arial"/>
                <a:cs typeface="Arial"/>
                <a:sym typeface="Arial"/>
              </a:rPr>
              <a:t>]--&gt;</a:t>
            </a:r>
          </a:p>
        </p:txBody>
      </p:sp>
      <p:sp>
        <p:nvSpPr>
          <p:cNvPr id="136" name="Shape 136"/>
          <p:cNvSpPr/>
          <p:nvPr/>
        </p:nvSpPr>
        <p:spPr>
          <a:xfrm>
            <a:off x="950685" y="5649240"/>
            <a:ext cx="8001000" cy="646331"/>
          </a:xfrm>
          <a:prstGeom prst="rect">
            <a:avLst/>
          </a:prstGeom>
          <a:gradFill>
            <a:gsLst>
              <a:gs pos="0">
                <a:schemeClr val="lt1"/>
              </a:gs>
              <a:gs pos="77000">
                <a:srgbClr val="E6E6E6"/>
              </a:gs>
              <a:gs pos="100000">
                <a:srgbClr val="A1C4EF"/>
              </a:gs>
            </a:gsLst>
            <a:lin ang="0" scaled="0"/>
          </a:gradFill>
          <a:ln w="9525" cap="flat" cmpd="sng">
            <a:solidFill>
              <a:schemeClr val="accent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1800" b="0" i="0" u="none" strike="noStrike" cap="none" dirty="0">
                <a:solidFill>
                  <a:srgbClr val="002060"/>
                </a:solidFill>
                <a:latin typeface="Candara" panose="020E0502030303020204" pitchFamily="34" charset="0"/>
                <a:ea typeface="Arial"/>
                <a:cs typeface="Arial"/>
                <a:sym typeface="Arial"/>
              </a:rPr>
              <a:t>.widget{ display: block; width: 200; float: left; }</a:t>
            </a:r>
          </a:p>
          <a:p>
            <a:pPr marL="0" marR="0" lvl="0" indent="0" algn="l" rtl="0">
              <a:spcBef>
                <a:spcPts val="0"/>
              </a:spcBef>
              <a:buSzPct val="25000"/>
              <a:buNone/>
            </a:pPr>
            <a:r>
              <a:rPr lang="en-US" sz="1800" b="0" i="0" u="none" strike="noStrike" cap="none" dirty="0">
                <a:solidFill>
                  <a:srgbClr val="002060"/>
                </a:solidFill>
                <a:latin typeface="Candara" panose="020E0502030303020204" pitchFamily="34" charset="0"/>
                <a:ea typeface="Arial"/>
                <a:cs typeface="Arial"/>
                <a:sym typeface="Arial"/>
              </a:rPr>
              <a:t>* html .widget { zoom: 1;}</a:t>
            </a:r>
          </a:p>
        </p:txBody>
      </p:sp>
      <p:sp>
        <p:nvSpPr>
          <p:cNvPr id="5" name="Title 1"/>
          <p:cNvSpPr txBox="1">
            <a:spLocks/>
          </p:cNvSpPr>
          <p:nvPr/>
        </p:nvSpPr>
        <p:spPr>
          <a:xfrm>
            <a:off x="950685" y="29029"/>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CSS Browser  Hacks</a:t>
            </a:r>
            <a:endParaRPr lang="en-US" sz="4000" dirty="0"/>
          </a:p>
        </p:txBody>
      </p:sp>
    </p:spTree>
    <p:extLst>
      <p:ext uri="{BB962C8B-B14F-4D97-AF65-F5344CB8AC3E}">
        <p14:creationId xmlns:p14="http://schemas.microsoft.com/office/powerpoint/2010/main" val="1341473408"/>
      </p:ext>
    </p:extLst>
  </p:cSld>
  <p:clrMapOvr>
    <a:masterClrMapping/>
  </p:clrMapOvr>
  <p:transition spd="slow">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Shape 143"/>
          <p:cNvSpPr/>
          <p:nvPr/>
        </p:nvSpPr>
        <p:spPr>
          <a:xfrm>
            <a:off x="950685" y="1952417"/>
            <a:ext cx="7848599" cy="280076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800" b="1" i="0" u="none" strike="noStrike" cap="none" dirty="0" smtClean="0">
                <a:solidFill>
                  <a:schemeClr val="dk1"/>
                </a:solidFill>
                <a:latin typeface="Candara" panose="020E0502030303020204" pitchFamily="34" charset="0"/>
                <a:ea typeface="Arial"/>
                <a:cs typeface="Arial"/>
                <a:sym typeface="Arial"/>
              </a:rPr>
              <a:t>People like pretty</a:t>
            </a:r>
          </a:p>
          <a:p>
            <a:pPr marL="0" marR="0" lvl="0" indent="0" algn="l" rtl="0">
              <a:spcBef>
                <a:spcPts val="0"/>
              </a:spcBef>
              <a:buSzPct val="25000"/>
              <a:buNone/>
            </a:pPr>
            <a:r>
              <a:rPr lang="en-US" sz="3200" b="0" i="0" u="none" strike="noStrike" cap="none" dirty="0" smtClean="0">
                <a:solidFill>
                  <a:schemeClr val="dk1"/>
                </a:solidFill>
                <a:latin typeface="Candara" panose="020E0502030303020204" pitchFamily="34" charset="0"/>
                <a:ea typeface="Arial"/>
                <a:cs typeface="Arial"/>
                <a:sym typeface="Arial"/>
              </a:rPr>
              <a:t>“Several studies have conclusively shown that </a:t>
            </a:r>
            <a:r>
              <a:rPr lang="en-US" sz="3200" b="0" i="1" u="none" strike="noStrike" cap="none" dirty="0" smtClean="0">
                <a:solidFill>
                  <a:schemeClr val="dk1"/>
                </a:solidFill>
                <a:latin typeface="Candara" panose="020E0502030303020204" pitchFamily="34" charset="0"/>
                <a:ea typeface="Arial"/>
                <a:cs typeface="Arial"/>
                <a:sym typeface="Arial"/>
              </a:rPr>
              <a:t>attractive</a:t>
            </a:r>
            <a:r>
              <a:rPr lang="en-US" sz="3200" b="0" i="0" u="none" strike="noStrike" cap="none" dirty="0" smtClean="0">
                <a:solidFill>
                  <a:schemeClr val="dk1"/>
                </a:solidFill>
                <a:latin typeface="Candara" panose="020E0502030303020204" pitchFamily="34" charset="0"/>
                <a:ea typeface="Arial"/>
                <a:cs typeface="Arial"/>
                <a:sym typeface="Arial"/>
              </a:rPr>
              <a:t> user interfaces are easier to use than [</a:t>
            </a:r>
            <a:r>
              <a:rPr lang="en-US" sz="3200" b="0" i="1" u="none" strike="noStrike" cap="none" dirty="0" smtClean="0">
                <a:solidFill>
                  <a:schemeClr val="dk1"/>
                </a:solidFill>
                <a:latin typeface="Candara" panose="020E0502030303020204" pitchFamily="34" charset="0"/>
                <a:ea typeface="Arial"/>
                <a:cs typeface="Arial"/>
                <a:sym typeface="Arial"/>
              </a:rPr>
              <a:t>ugly</a:t>
            </a:r>
            <a:r>
              <a:rPr lang="en-US" sz="3200" b="0" i="0" u="none" strike="noStrike" cap="none" dirty="0" smtClean="0">
                <a:solidFill>
                  <a:schemeClr val="dk1"/>
                </a:solidFill>
                <a:latin typeface="Candara" panose="020E0502030303020204" pitchFamily="34" charset="0"/>
                <a:ea typeface="Arial"/>
                <a:cs typeface="Arial"/>
                <a:sym typeface="Arial"/>
              </a:rPr>
              <a:t>] interfaces”</a:t>
            </a:r>
          </a:p>
          <a:p>
            <a:pPr marL="0" marR="0" lvl="0" indent="0" algn="l" rtl="0">
              <a:spcBef>
                <a:spcPts val="0"/>
              </a:spcBef>
              <a:buSzPct val="25000"/>
              <a:buNone/>
            </a:pPr>
            <a:r>
              <a:rPr lang="en-US" sz="3200" b="0" i="0" u="none" strike="noStrike" cap="none" dirty="0" smtClean="0">
                <a:solidFill>
                  <a:schemeClr val="dk1"/>
                </a:solidFill>
                <a:latin typeface="Candara" panose="020E0502030303020204" pitchFamily="34" charset="0"/>
                <a:ea typeface="Arial"/>
                <a:cs typeface="Arial"/>
                <a:sym typeface="Arial"/>
              </a:rPr>
              <a:t>- </a:t>
            </a:r>
            <a:r>
              <a:rPr lang="en-US" sz="3200" b="0" i="1" u="none" strike="noStrike" cap="none" dirty="0">
                <a:solidFill>
                  <a:schemeClr val="dk1"/>
                </a:solidFill>
                <a:latin typeface="Candara" panose="020E0502030303020204" pitchFamily="34" charset="0"/>
                <a:ea typeface="Arial"/>
                <a:cs typeface="Arial"/>
                <a:sym typeface="Arial"/>
              </a:rPr>
              <a:t>Pragmatic Thinking &amp; Learning</a:t>
            </a:r>
            <a:r>
              <a:rPr lang="en-US" sz="3200" b="0" i="0" u="none" strike="noStrike" cap="none" dirty="0">
                <a:solidFill>
                  <a:schemeClr val="dk1"/>
                </a:solidFill>
                <a:latin typeface="Candara" panose="020E0502030303020204" pitchFamily="34" charset="0"/>
                <a:ea typeface="Arial"/>
                <a:cs typeface="Arial"/>
                <a:sym typeface="Arial"/>
              </a:rPr>
              <a:t>, Andy Hunt</a:t>
            </a:r>
          </a:p>
        </p:txBody>
      </p:sp>
      <p:sp>
        <p:nvSpPr>
          <p:cNvPr id="4" name="Title 1"/>
          <p:cNvSpPr txBox="1">
            <a:spLocks/>
          </p:cNvSpPr>
          <p:nvPr/>
        </p:nvSpPr>
        <p:spPr>
          <a:xfrm>
            <a:off x="950685" y="29029"/>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Why Bother</a:t>
            </a:r>
            <a:endParaRPr lang="en-US" sz="4000" dirty="0"/>
          </a:p>
        </p:txBody>
      </p:sp>
    </p:spTree>
    <p:extLst>
      <p:ext uri="{BB962C8B-B14F-4D97-AF65-F5344CB8AC3E}">
        <p14:creationId xmlns:p14="http://schemas.microsoft.com/office/powerpoint/2010/main" val="3734711737"/>
      </p:ext>
    </p:extLst>
  </p:cSld>
  <p:clrMapOvr>
    <a:masterClrMapping/>
  </p:clrMapOvr>
  <p:transition spd="slow">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Shape 149"/>
          <p:cNvPicPr preferRelativeResize="0"/>
          <p:nvPr/>
        </p:nvPicPr>
        <p:blipFill>
          <a:blip r:embed="rId3">
            <a:alphaModFix/>
          </a:blip>
          <a:stretch>
            <a:fillRect/>
          </a:stretch>
        </p:blipFill>
        <p:spPr>
          <a:xfrm>
            <a:off x="2531891" y="-7200"/>
            <a:ext cx="2445599" cy="2445599"/>
          </a:xfrm>
          <a:prstGeom prst="rect">
            <a:avLst/>
          </a:prstGeom>
          <a:noFill/>
          <a:ln>
            <a:noFill/>
          </a:ln>
        </p:spPr>
      </p:pic>
      <p:pic>
        <p:nvPicPr>
          <p:cNvPr id="150" name="Shape 150"/>
          <p:cNvPicPr preferRelativeResize="0"/>
          <p:nvPr/>
        </p:nvPicPr>
        <p:blipFill>
          <a:blip r:embed="rId4">
            <a:alphaModFix/>
          </a:blip>
          <a:stretch>
            <a:fillRect/>
          </a:stretch>
        </p:blipFill>
        <p:spPr>
          <a:xfrm>
            <a:off x="235800" y="-9525"/>
            <a:ext cx="2447924" cy="2447924"/>
          </a:xfrm>
          <a:prstGeom prst="rect">
            <a:avLst/>
          </a:prstGeom>
          <a:noFill/>
          <a:ln>
            <a:noFill/>
          </a:ln>
        </p:spPr>
      </p:pic>
      <p:pic>
        <p:nvPicPr>
          <p:cNvPr id="151" name="Shape 151"/>
          <p:cNvPicPr preferRelativeResize="0"/>
          <p:nvPr/>
        </p:nvPicPr>
        <p:blipFill>
          <a:blip r:embed="rId5">
            <a:alphaModFix/>
          </a:blip>
          <a:stretch>
            <a:fillRect/>
          </a:stretch>
        </p:blipFill>
        <p:spPr>
          <a:xfrm>
            <a:off x="6000892" y="2447923"/>
            <a:ext cx="951861" cy="1437310"/>
          </a:xfrm>
          <a:prstGeom prst="rect">
            <a:avLst/>
          </a:prstGeom>
          <a:noFill/>
          <a:ln>
            <a:noFill/>
          </a:ln>
        </p:spPr>
      </p:pic>
      <p:grpSp>
        <p:nvGrpSpPr>
          <p:cNvPr id="152" name="Shape 152"/>
          <p:cNvGrpSpPr/>
          <p:nvPr/>
        </p:nvGrpSpPr>
        <p:grpSpPr>
          <a:xfrm>
            <a:off x="0" y="2382458"/>
            <a:ext cx="5992424" cy="1514982"/>
            <a:chOff x="0" y="2382458"/>
            <a:chExt cx="5992424" cy="1514982"/>
          </a:xfrm>
        </p:grpSpPr>
        <p:pic>
          <p:nvPicPr>
            <p:cNvPr id="153" name="Shape 153"/>
            <p:cNvPicPr preferRelativeResize="0"/>
            <p:nvPr/>
          </p:nvPicPr>
          <p:blipFill>
            <a:blip r:embed="rId6">
              <a:alphaModFix/>
            </a:blip>
            <a:stretch>
              <a:fillRect/>
            </a:stretch>
          </p:blipFill>
          <p:spPr>
            <a:xfrm>
              <a:off x="0" y="2382458"/>
              <a:ext cx="2003698" cy="1502774"/>
            </a:xfrm>
            <a:prstGeom prst="rect">
              <a:avLst/>
            </a:prstGeom>
            <a:noFill/>
            <a:ln>
              <a:noFill/>
            </a:ln>
          </p:spPr>
        </p:pic>
        <p:pic>
          <p:nvPicPr>
            <p:cNvPr id="154" name="Shape 154"/>
            <p:cNvPicPr preferRelativeResize="0"/>
            <p:nvPr/>
          </p:nvPicPr>
          <p:blipFill>
            <a:blip r:embed="rId7">
              <a:alphaModFix/>
            </a:blip>
            <a:stretch>
              <a:fillRect/>
            </a:stretch>
          </p:blipFill>
          <p:spPr>
            <a:xfrm>
              <a:off x="4506498" y="2411514"/>
              <a:ext cx="1485926" cy="1485926"/>
            </a:xfrm>
            <a:prstGeom prst="rect">
              <a:avLst/>
            </a:prstGeom>
            <a:noFill/>
            <a:ln>
              <a:noFill/>
            </a:ln>
          </p:spPr>
        </p:pic>
        <p:pic>
          <p:nvPicPr>
            <p:cNvPr id="155" name="Shape 155"/>
            <p:cNvPicPr preferRelativeResize="0"/>
            <p:nvPr/>
          </p:nvPicPr>
          <p:blipFill>
            <a:blip r:embed="rId8">
              <a:alphaModFix/>
            </a:blip>
            <a:stretch>
              <a:fillRect/>
            </a:stretch>
          </p:blipFill>
          <p:spPr>
            <a:xfrm>
              <a:off x="3427787" y="2447923"/>
              <a:ext cx="1078711" cy="1449517"/>
            </a:xfrm>
            <a:prstGeom prst="rect">
              <a:avLst/>
            </a:prstGeom>
            <a:noFill/>
            <a:ln>
              <a:noFill/>
            </a:ln>
          </p:spPr>
        </p:pic>
        <p:pic>
          <p:nvPicPr>
            <p:cNvPr id="156" name="Shape 156"/>
            <p:cNvPicPr preferRelativeResize="0"/>
            <p:nvPr/>
          </p:nvPicPr>
          <p:blipFill>
            <a:blip r:embed="rId9">
              <a:alphaModFix/>
            </a:blip>
            <a:stretch>
              <a:fillRect/>
            </a:stretch>
          </p:blipFill>
          <p:spPr>
            <a:xfrm>
              <a:off x="1600200" y="2447923"/>
              <a:ext cx="1836053" cy="1449517"/>
            </a:xfrm>
            <a:prstGeom prst="rect">
              <a:avLst/>
            </a:prstGeom>
            <a:noFill/>
            <a:ln>
              <a:noFill/>
            </a:ln>
          </p:spPr>
        </p:pic>
      </p:grpSp>
      <p:grpSp>
        <p:nvGrpSpPr>
          <p:cNvPr id="157" name="Shape 157"/>
          <p:cNvGrpSpPr/>
          <p:nvPr/>
        </p:nvGrpSpPr>
        <p:grpSpPr>
          <a:xfrm>
            <a:off x="4935133" y="2323"/>
            <a:ext cx="3987465" cy="2445600"/>
            <a:chOff x="4935133" y="2323"/>
            <a:chExt cx="3987465" cy="2445600"/>
          </a:xfrm>
        </p:grpSpPr>
        <p:pic>
          <p:nvPicPr>
            <p:cNvPr id="158" name="Shape 158"/>
            <p:cNvPicPr preferRelativeResize="0"/>
            <p:nvPr/>
          </p:nvPicPr>
          <p:blipFill>
            <a:blip r:embed="rId10">
              <a:alphaModFix/>
            </a:blip>
            <a:stretch>
              <a:fillRect/>
            </a:stretch>
          </p:blipFill>
          <p:spPr>
            <a:xfrm>
              <a:off x="6477000" y="2325"/>
              <a:ext cx="2445599" cy="2445599"/>
            </a:xfrm>
            <a:prstGeom prst="rect">
              <a:avLst/>
            </a:prstGeom>
            <a:noFill/>
            <a:ln>
              <a:noFill/>
            </a:ln>
          </p:spPr>
        </p:pic>
        <p:pic>
          <p:nvPicPr>
            <p:cNvPr id="159" name="Shape 159"/>
            <p:cNvPicPr preferRelativeResize="0"/>
            <p:nvPr/>
          </p:nvPicPr>
          <p:blipFill>
            <a:blip r:embed="rId11">
              <a:alphaModFix/>
            </a:blip>
            <a:stretch>
              <a:fillRect/>
            </a:stretch>
          </p:blipFill>
          <p:spPr>
            <a:xfrm>
              <a:off x="4935133" y="2323"/>
              <a:ext cx="2017618" cy="2445599"/>
            </a:xfrm>
            <a:prstGeom prst="rect">
              <a:avLst/>
            </a:prstGeom>
            <a:noFill/>
            <a:ln>
              <a:noFill/>
            </a:ln>
          </p:spPr>
        </p:pic>
      </p:grpSp>
      <p:pic>
        <p:nvPicPr>
          <p:cNvPr id="160" name="Shape 160"/>
          <p:cNvPicPr preferRelativeResize="0"/>
          <p:nvPr/>
        </p:nvPicPr>
        <p:blipFill>
          <a:blip r:embed="rId12">
            <a:alphaModFix/>
          </a:blip>
          <a:stretch>
            <a:fillRect/>
          </a:stretch>
        </p:blipFill>
        <p:spPr>
          <a:xfrm>
            <a:off x="489416" y="3885233"/>
            <a:ext cx="3995586" cy="2969027"/>
          </a:xfrm>
          <a:prstGeom prst="rect">
            <a:avLst/>
          </a:prstGeom>
          <a:noFill/>
          <a:ln>
            <a:noFill/>
          </a:ln>
        </p:spPr>
      </p:pic>
      <p:pic>
        <p:nvPicPr>
          <p:cNvPr id="161" name="Shape 161"/>
          <p:cNvPicPr preferRelativeResize="0"/>
          <p:nvPr/>
        </p:nvPicPr>
        <p:blipFill>
          <a:blip r:embed="rId13">
            <a:alphaModFix/>
          </a:blip>
          <a:stretch>
            <a:fillRect/>
          </a:stretch>
        </p:blipFill>
        <p:spPr>
          <a:xfrm>
            <a:off x="4724398" y="3897335"/>
            <a:ext cx="4038601" cy="2926798"/>
          </a:xfrm>
          <a:prstGeom prst="rect">
            <a:avLst/>
          </a:prstGeom>
          <a:noFill/>
          <a:ln>
            <a:noFill/>
          </a:ln>
        </p:spPr>
      </p:pic>
      <p:pic>
        <p:nvPicPr>
          <p:cNvPr id="162" name="Shape 162"/>
          <p:cNvPicPr preferRelativeResize="0"/>
          <p:nvPr/>
        </p:nvPicPr>
        <p:blipFill>
          <a:blip r:embed="rId14">
            <a:alphaModFix/>
          </a:blip>
          <a:stretch>
            <a:fillRect/>
          </a:stretch>
        </p:blipFill>
        <p:spPr>
          <a:xfrm>
            <a:off x="7092007" y="2382458"/>
            <a:ext cx="1477718" cy="1580446"/>
          </a:xfrm>
          <a:prstGeom prst="rect">
            <a:avLst/>
          </a:prstGeom>
          <a:noFill/>
          <a:ln>
            <a:noFill/>
          </a:ln>
        </p:spPr>
      </p:pic>
    </p:spTree>
    <p:extLst>
      <p:ext uri="{BB962C8B-B14F-4D97-AF65-F5344CB8AC3E}">
        <p14:creationId xmlns:p14="http://schemas.microsoft.com/office/powerpoint/2010/main" val="6805047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fade">
                                      <p:cBhvr>
                                        <p:cTn id="12"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idx="1"/>
          </p:nvPr>
        </p:nvSpPr>
        <p:spPr>
          <a:xfrm>
            <a:off x="320039" y="1688591"/>
            <a:ext cx="8595359" cy="3950207"/>
          </a:xfrm>
          <a:prstGeom prst="rect">
            <a:avLst/>
          </a:prstGeom>
          <a:noFill/>
          <a:ln>
            <a:noFill/>
          </a:ln>
        </p:spPr>
        <p:txBody>
          <a:bodyPr lIns="91425" tIns="45700" rIns="91425" bIns="45700" anchor="t" anchorCtr="0">
            <a:noAutofit/>
          </a:bodyPr>
          <a:lstStyle/>
          <a:p>
            <a:pPr marL="0" marR="0" lvl="0" indent="0" algn="ctr" rtl="0">
              <a:spcBef>
                <a:spcPts val="1080"/>
              </a:spcBef>
              <a:buClr>
                <a:schemeClr val="dk1"/>
              </a:buClr>
              <a:buSzPct val="25000"/>
              <a:buFont typeface="Arial"/>
              <a:buNone/>
            </a:pPr>
            <a:r>
              <a:rPr lang="en-US" sz="5400" b="0" i="1" u="none" strike="noStrike" cap="none" dirty="0">
                <a:solidFill>
                  <a:schemeClr val="dk1"/>
                </a:solidFill>
                <a:latin typeface="Candara" panose="020E0502030303020204" pitchFamily="34" charset="0"/>
                <a:ea typeface="Arial"/>
                <a:cs typeface="Arial"/>
                <a:sym typeface="Arial"/>
              </a:rPr>
              <a:t>A Dao of Web Design</a:t>
            </a:r>
          </a:p>
          <a:p>
            <a:pPr marL="0" marR="0" lvl="0" indent="0" algn="ctr" rtl="0">
              <a:spcBef>
                <a:spcPts val="800"/>
              </a:spcBef>
              <a:buClr>
                <a:schemeClr val="dk1"/>
              </a:buClr>
              <a:buSzPct val="25000"/>
              <a:buFont typeface="Arial"/>
              <a:buNone/>
            </a:pPr>
            <a:r>
              <a:rPr lang="en-US" sz="4000" b="0" i="0" u="none" strike="noStrike" cap="none" dirty="0">
                <a:solidFill>
                  <a:schemeClr val="dk1"/>
                </a:solidFill>
                <a:latin typeface="Candara" panose="020E0502030303020204" pitchFamily="34" charset="0"/>
                <a:ea typeface="Arial"/>
                <a:cs typeface="Arial"/>
                <a:sym typeface="Arial"/>
              </a:rPr>
              <a:t>by John Allsopp</a:t>
            </a:r>
          </a:p>
          <a:p>
            <a:pPr marL="0" marR="0" lvl="0" indent="0" algn="ctr" rtl="0">
              <a:spcBef>
                <a:spcPts val="800"/>
              </a:spcBef>
              <a:buClr>
                <a:schemeClr val="dk1"/>
              </a:buClr>
              <a:buSzPct val="25000"/>
              <a:buFont typeface="Arial"/>
              <a:buNone/>
            </a:pPr>
            <a:r>
              <a:rPr lang="en-US" sz="4000" b="0" i="0" u="none" strike="noStrike" cap="none" dirty="0">
                <a:solidFill>
                  <a:schemeClr val="dk1"/>
                </a:solidFill>
                <a:latin typeface="Candara" panose="020E0502030303020204" pitchFamily="34" charset="0"/>
                <a:ea typeface="Arial"/>
                <a:cs typeface="Arial"/>
                <a:sym typeface="Arial"/>
              </a:rPr>
              <a:t>APRIL 7, 2000</a:t>
            </a:r>
          </a:p>
          <a:p>
            <a:pPr marL="0" marR="0" lvl="0" indent="0" algn="ctr" rtl="0">
              <a:spcBef>
                <a:spcPts val="640"/>
              </a:spcBef>
              <a:buClr>
                <a:schemeClr val="dk1"/>
              </a:buClr>
              <a:buSzPct val="25000"/>
              <a:buFont typeface="Arial"/>
              <a:buNone/>
            </a:pPr>
            <a:r>
              <a:rPr lang="en-US" sz="3200" b="0" i="0" u="none" strike="noStrike" cap="none" dirty="0">
                <a:solidFill>
                  <a:schemeClr val="dk1"/>
                </a:solidFill>
                <a:latin typeface="Candara" panose="020E0502030303020204" pitchFamily="34" charset="0"/>
                <a:ea typeface="Arial"/>
                <a:cs typeface="Arial"/>
                <a:sym typeface="Arial"/>
              </a:rPr>
              <a:t>http://www.alistapart.com/articles/dao/</a:t>
            </a:r>
          </a:p>
          <a:p>
            <a:pPr marL="0" marR="0" lvl="0" indent="0" algn="l" rtl="0">
              <a:spcBef>
                <a:spcPts val="360"/>
              </a:spcBef>
              <a:buClr>
                <a:schemeClr val="dk1"/>
              </a:buClr>
              <a:buSzPct val="25000"/>
              <a:buFont typeface="Arial"/>
              <a:buNone/>
            </a:pPr>
            <a:endParaRPr sz="3200" b="0" i="0" u="none" strike="noStrike" cap="none" dirty="0">
              <a:solidFill>
                <a:schemeClr val="dk1"/>
              </a:solidFill>
              <a:latin typeface="Arial"/>
              <a:ea typeface="Arial"/>
              <a:cs typeface="Arial"/>
              <a:sym typeface="Arial"/>
            </a:endParaRPr>
          </a:p>
          <a:p>
            <a:pPr marL="0" marR="0" lvl="0" indent="0" algn="l" rtl="0">
              <a:spcBef>
                <a:spcPts val="360"/>
              </a:spcBef>
              <a:buClr>
                <a:schemeClr val="dk1"/>
              </a:buClr>
              <a:buSzPct val="25000"/>
              <a:buFont typeface="Arial"/>
              <a:buNone/>
            </a:pPr>
            <a:endParaRPr sz="3200" b="0" i="0" u="none" strike="noStrike" cap="none" dirty="0">
              <a:solidFill>
                <a:schemeClr val="dk1"/>
              </a:solidFill>
              <a:latin typeface="Arial"/>
              <a:ea typeface="Arial"/>
              <a:cs typeface="Arial"/>
              <a:sym typeface="Arial"/>
            </a:endParaRPr>
          </a:p>
        </p:txBody>
      </p:sp>
      <p:sp>
        <p:nvSpPr>
          <p:cNvPr id="3"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Design Philosophy</a:t>
            </a:r>
            <a:endParaRPr lang="en-US" sz="4000" dirty="0"/>
          </a:p>
        </p:txBody>
      </p:sp>
    </p:spTree>
    <p:extLst>
      <p:ext uri="{BB962C8B-B14F-4D97-AF65-F5344CB8AC3E}">
        <p14:creationId xmlns:p14="http://schemas.microsoft.com/office/powerpoint/2010/main" val="2937671244"/>
      </p:ext>
    </p:extLst>
  </p:cSld>
  <p:clrMapOvr>
    <a:masterClrMapping/>
  </p:clrMapOvr>
  <p:transition spd="slow">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Shape 173"/>
          <p:cNvSpPr/>
          <p:nvPr/>
        </p:nvSpPr>
        <p:spPr>
          <a:xfrm>
            <a:off x="609600" y="1600200"/>
            <a:ext cx="7848599" cy="3647151"/>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2700" b="0" i="0" u="none" strike="noStrike" cap="none" dirty="0">
                <a:solidFill>
                  <a:schemeClr val="dk1"/>
                </a:solidFill>
                <a:latin typeface="Candara" panose="020E0502030303020204" pitchFamily="34" charset="0"/>
                <a:ea typeface="Arial"/>
                <a:cs typeface="Arial"/>
                <a:sym typeface="Arial"/>
              </a:rPr>
              <a:t>“A newborn is soft and tender,</a:t>
            </a:r>
            <a:br>
              <a:rPr lang="en-US" sz="2700" b="0" i="0" u="none" strike="noStrike" cap="none" dirty="0">
                <a:solidFill>
                  <a:schemeClr val="dk1"/>
                </a:solidFill>
                <a:latin typeface="Candara" panose="020E0502030303020204" pitchFamily="34" charset="0"/>
                <a:ea typeface="Arial"/>
                <a:cs typeface="Arial"/>
                <a:sym typeface="Arial"/>
              </a:rPr>
            </a:br>
            <a:r>
              <a:rPr lang="en-US" sz="2700" b="0" i="0" u="none" strike="noStrike" cap="none" dirty="0">
                <a:solidFill>
                  <a:schemeClr val="dk1"/>
                </a:solidFill>
                <a:latin typeface="Candara" panose="020E0502030303020204" pitchFamily="34" charset="0"/>
                <a:ea typeface="Arial"/>
                <a:cs typeface="Arial"/>
                <a:sym typeface="Arial"/>
              </a:rPr>
              <a:t>A crone, hard and stiff.</a:t>
            </a:r>
            <a:br>
              <a:rPr lang="en-US" sz="2700" b="0" i="0" u="none" strike="noStrike" cap="none" dirty="0">
                <a:solidFill>
                  <a:schemeClr val="dk1"/>
                </a:solidFill>
                <a:latin typeface="Candara" panose="020E0502030303020204" pitchFamily="34" charset="0"/>
                <a:ea typeface="Arial"/>
                <a:cs typeface="Arial"/>
                <a:sym typeface="Arial"/>
              </a:rPr>
            </a:br>
            <a:r>
              <a:rPr lang="en-US" sz="2700" b="0" i="0" u="none" strike="noStrike" cap="none" dirty="0">
                <a:solidFill>
                  <a:schemeClr val="dk1"/>
                </a:solidFill>
                <a:latin typeface="Candara" panose="020E0502030303020204" pitchFamily="34" charset="0"/>
                <a:ea typeface="Arial"/>
                <a:cs typeface="Arial"/>
                <a:sym typeface="Arial"/>
              </a:rPr>
              <a:t>Plants and animals, in life, </a:t>
            </a:r>
          </a:p>
          <a:p>
            <a:pPr marL="0" marR="0" lvl="0" indent="0" rtl="0">
              <a:spcBef>
                <a:spcPts val="0"/>
              </a:spcBef>
              <a:buSzPct val="25000"/>
              <a:buNone/>
            </a:pPr>
            <a:r>
              <a:rPr lang="en-US" sz="2700" b="0" i="0" u="none" strike="noStrike" cap="none" dirty="0">
                <a:solidFill>
                  <a:schemeClr val="dk1"/>
                </a:solidFill>
                <a:latin typeface="Candara" panose="020E0502030303020204" pitchFamily="34" charset="0"/>
                <a:ea typeface="Arial"/>
                <a:cs typeface="Arial"/>
                <a:sym typeface="Arial"/>
              </a:rPr>
              <a:t>    are supple and succulent;</a:t>
            </a:r>
            <a:br>
              <a:rPr lang="en-US" sz="2700" b="0" i="0" u="none" strike="noStrike" cap="none" dirty="0">
                <a:solidFill>
                  <a:schemeClr val="dk1"/>
                </a:solidFill>
                <a:latin typeface="Candara" panose="020E0502030303020204" pitchFamily="34" charset="0"/>
                <a:ea typeface="Arial"/>
                <a:cs typeface="Arial"/>
                <a:sym typeface="Arial"/>
              </a:rPr>
            </a:br>
            <a:r>
              <a:rPr lang="en-US" sz="2700" b="0" i="0" u="none" strike="noStrike" cap="none" dirty="0">
                <a:solidFill>
                  <a:schemeClr val="dk1"/>
                </a:solidFill>
                <a:latin typeface="Candara" panose="020E0502030303020204" pitchFamily="34" charset="0"/>
                <a:ea typeface="Arial"/>
                <a:cs typeface="Arial"/>
                <a:sym typeface="Arial"/>
              </a:rPr>
              <a:t>In death, withered and dry.</a:t>
            </a:r>
            <a:br>
              <a:rPr lang="en-US" sz="2700" b="0" i="0" u="none" strike="noStrike" cap="none" dirty="0">
                <a:solidFill>
                  <a:schemeClr val="dk1"/>
                </a:solidFill>
                <a:latin typeface="Candara" panose="020E0502030303020204" pitchFamily="34" charset="0"/>
                <a:ea typeface="Arial"/>
                <a:cs typeface="Arial"/>
                <a:sym typeface="Arial"/>
              </a:rPr>
            </a:br>
            <a:r>
              <a:rPr lang="en-US" sz="2700" b="0" i="0" u="none" strike="noStrike" cap="none" dirty="0">
                <a:solidFill>
                  <a:schemeClr val="dk1"/>
                </a:solidFill>
                <a:latin typeface="Candara" panose="020E0502030303020204" pitchFamily="34" charset="0"/>
                <a:ea typeface="Arial"/>
                <a:cs typeface="Arial"/>
                <a:sym typeface="Arial"/>
              </a:rPr>
              <a:t>So softness and tenderness are attributes of life,</a:t>
            </a:r>
            <a:br>
              <a:rPr lang="en-US" sz="2700" b="0" i="0" u="none" strike="noStrike" cap="none" dirty="0">
                <a:solidFill>
                  <a:schemeClr val="dk1"/>
                </a:solidFill>
                <a:latin typeface="Candara" panose="020E0502030303020204" pitchFamily="34" charset="0"/>
                <a:ea typeface="Arial"/>
                <a:cs typeface="Arial"/>
                <a:sym typeface="Arial"/>
              </a:rPr>
            </a:br>
            <a:r>
              <a:rPr lang="en-US" sz="2700" b="0" i="0" u="none" strike="noStrike" cap="none" dirty="0">
                <a:solidFill>
                  <a:schemeClr val="dk1"/>
                </a:solidFill>
                <a:latin typeface="Candara" panose="020E0502030303020204" pitchFamily="34" charset="0"/>
                <a:ea typeface="Arial"/>
                <a:cs typeface="Arial"/>
                <a:sym typeface="Arial"/>
              </a:rPr>
              <a:t>And hardness and stiffness, attributes of death.”</a:t>
            </a:r>
            <a:br>
              <a:rPr lang="en-US" sz="2700" b="0" i="0" u="none" strike="noStrike" cap="none" dirty="0">
                <a:solidFill>
                  <a:schemeClr val="dk1"/>
                </a:solidFill>
                <a:latin typeface="Candara" panose="020E0502030303020204" pitchFamily="34" charset="0"/>
                <a:ea typeface="Arial"/>
                <a:cs typeface="Arial"/>
                <a:sym typeface="Arial"/>
              </a:rPr>
            </a:br>
            <a:endParaRPr lang="en-US" sz="2700" b="0" i="0" u="none" strike="noStrike" cap="none" dirty="0">
              <a:solidFill>
                <a:schemeClr val="dk1"/>
              </a:solidFill>
              <a:latin typeface="Candara" panose="020E0502030303020204" pitchFamily="34" charset="0"/>
              <a:ea typeface="Arial"/>
              <a:cs typeface="Arial"/>
              <a:sym typeface="Arial"/>
            </a:endParaRPr>
          </a:p>
          <a:p>
            <a:pPr marL="0" marR="0" lvl="0" indent="0" algn="l" rtl="0">
              <a:spcBef>
                <a:spcPts val="0"/>
              </a:spcBef>
              <a:buSzPct val="25000"/>
              <a:buNone/>
            </a:pPr>
            <a:r>
              <a:rPr lang="en-US" sz="1800" b="0" i="1" u="none" strike="noStrike" cap="none" dirty="0">
                <a:solidFill>
                  <a:schemeClr val="dk1"/>
                </a:solidFill>
                <a:latin typeface="Candara" panose="020E0502030303020204" pitchFamily="34" charset="0"/>
                <a:ea typeface="Arial"/>
                <a:cs typeface="Arial"/>
                <a:sym typeface="Arial"/>
              </a:rPr>
              <a:t>Tao </a:t>
            </a:r>
            <a:r>
              <a:rPr lang="en-US" sz="1800" b="0" i="1" u="none" strike="noStrike" cap="none" dirty="0" err="1">
                <a:solidFill>
                  <a:schemeClr val="dk1"/>
                </a:solidFill>
                <a:latin typeface="Candara" panose="020E0502030303020204" pitchFamily="34" charset="0"/>
                <a:ea typeface="Arial"/>
                <a:cs typeface="Arial"/>
                <a:sym typeface="Arial"/>
              </a:rPr>
              <a:t>Te</a:t>
            </a:r>
            <a:r>
              <a:rPr lang="en-US" sz="1800" b="0" i="1" u="none" strike="noStrike" cap="none" dirty="0">
                <a:solidFill>
                  <a:schemeClr val="dk1"/>
                </a:solidFill>
                <a:latin typeface="Candara" panose="020E0502030303020204" pitchFamily="34" charset="0"/>
                <a:ea typeface="Arial"/>
                <a:cs typeface="Arial"/>
                <a:sym typeface="Arial"/>
              </a:rPr>
              <a:t> Ching; 76 Flexibility</a:t>
            </a:r>
          </a:p>
        </p:txBody>
      </p:sp>
      <p:sp>
        <p:nvSpPr>
          <p:cNvPr id="4"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A Dao of Web Design</a:t>
            </a:r>
            <a:endParaRPr lang="en-US" sz="4000" dirty="0"/>
          </a:p>
        </p:txBody>
      </p:sp>
    </p:spTree>
    <p:extLst>
      <p:ext uri="{BB962C8B-B14F-4D97-AF65-F5344CB8AC3E}">
        <p14:creationId xmlns:p14="http://schemas.microsoft.com/office/powerpoint/2010/main" val="2201632963"/>
      </p:ext>
    </p:extLst>
  </p:cSld>
  <p:clrMapOvr>
    <a:masterClrMapping/>
  </p:clrMapOvr>
  <p:transition spd="slow">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Shape 179"/>
          <p:cNvSpPr/>
          <p:nvPr/>
        </p:nvSpPr>
        <p:spPr>
          <a:xfrm>
            <a:off x="609600" y="1618833"/>
            <a:ext cx="7848599" cy="32932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800" b="0" u="none" strike="noStrike" cap="none" dirty="0">
                <a:solidFill>
                  <a:schemeClr val="dk1"/>
                </a:solidFill>
                <a:latin typeface="Candara" panose="020E0502030303020204" pitchFamily="34" charset="0"/>
                <a:ea typeface="Arial"/>
                <a:cs typeface="Arial"/>
                <a:sym typeface="Arial"/>
              </a:rPr>
              <a:t>FONTS </a:t>
            </a:r>
          </a:p>
          <a:p>
            <a:pPr marL="457200" marR="0" lvl="1" indent="0" algn="l" rtl="0">
              <a:spcBef>
                <a:spcPts val="0"/>
              </a:spcBef>
              <a:buSzPct val="25000"/>
              <a:buNone/>
            </a:pPr>
            <a:r>
              <a:rPr lang="en-US" sz="3200" b="0" i="0" u="none" strike="noStrike" cap="none" dirty="0">
                <a:solidFill>
                  <a:schemeClr val="dk1"/>
                </a:solidFill>
                <a:latin typeface="Candara" panose="020E0502030303020204" pitchFamily="34" charset="0"/>
                <a:ea typeface="Arial"/>
                <a:cs typeface="Arial"/>
                <a:sym typeface="Arial"/>
              </a:rPr>
              <a:t>“… the same font, at the same point size on a Macintosh ‘looks smaller’ than on most Windows machines … if you embrace the adaptability philosophy </a:t>
            </a:r>
            <a:r>
              <a:rPr lang="en-US" sz="3200" b="0" i="1" u="none" strike="noStrike" cap="none" dirty="0">
                <a:solidFill>
                  <a:schemeClr val="dk1"/>
                </a:solidFill>
                <a:latin typeface="Candara" panose="020E0502030303020204" pitchFamily="34" charset="0"/>
                <a:ea typeface="Arial"/>
                <a:cs typeface="Arial"/>
                <a:sym typeface="Arial"/>
              </a:rPr>
              <a:t>it doesn’t matter</a:t>
            </a:r>
            <a:r>
              <a:rPr lang="en-US" sz="3200" b="0" i="0" u="none" strike="noStrike" cap="none" dirty="0">
                <a:solidFill>
                  <a:schemeClr val="dk1"/>
                </a:solidFill>
                <a:latin typeface="Candara" panose="020E0502030303020204" pitchFamily="34" charset="0"/>
                <a:ea typeface="Arial"/>
                <a:cs typeface="Arial"/>
                <a:sym typeface="Arial"/>
              </a:rPr>
              <a:t>.”</a:t>
            </a:r>
          </a:p>
        </p:txBody>
      </p:sp>
      <p:sp>
        <p:nvSpPr>
          <p:cNvPr id="5" name="Title 1"/>
          <p:cNvSpPr txBox="1">
            <a:spLocks/>
          </p:cNvSpPr>
          <p:nvPr/>
        </p:nvSpPr>
        <p:spPr>
          <a:xfrm>
            <a:off x="967375" y="14514"/>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A Dao of Web Design</a:t>
            </a:r>
            <a:endParaRPr lang="en-US" sz="4000" dirty="0"/>
          </a:p>
        </p:txBody>
      </p:sp>
    </p:spTree>
    <p:extLst>
      <p:ext uri="{BB962C8B-B14F-4D97-AF65-F5344CB8AC3E}">
        <p14:creationId xmlns:p14="http://schemas.microsoft.com/office/powerpoint/2010/main" val="3553350001"/>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27960" y="0"/>
            <a:ext cx="7620000" cy="1143000"/>
          </a:xfrm>
        </p:spPr>
        <p:txBody>
          <a:bodyPr/>
          <a:lstStyle/>
          <a:p>
            <a:pPr lvl="0"/>
            <a:r>
              <a:rPr lang="en-US" sz="4800" dirty="0"/>
              <a:t>CSS3</a:t>
            </a:r>
          </a:p>
        </p:txBody>
      </p:sp>
      <p:sp>
        <p:nvSpPr>
          <p:cNvPr id="3" name="Rectangle 4"/>
          <p:cNvSpPr/>
          <p:nvPr/>
        </p:nvSpPr>
        <p:spPr>
          <a:xfrm>
            <a:off x="810000" y="1637640"/>
            <a:ext cx="7855920" cy="456787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pPr>
            <a:r>
              <a:rPr lang="en-US" sz="2200" b="0" i="0" u="none" strike="noStrike" kern="1200" spc="0" dirty="0" smtClean="0">
                <a:ln>
                  <a:noFill/>
                </a:ln>
                <a:solidFill>
                  <a:srgbClr val="000000"/>
                </a:solidFill>
                <a:latin typeface="Candara" panose="020E0502030303020204" pitchFamily="34" charset="0"/>
                <a:ea typeface="Microsoft YaHei" pitchFamily="2"/>
                <a:cs typeface="Mangal" pitchFamily="2"/>
              </a:rPr>
              <a:t>Work </a:t>
            </a:r>
            <a:r>
              <a:rPr lang="en-US" sz="2200" b="0" i="0" u="none" strike="noStrike" kern="1200" spc="0" dirty="0">
                <a:ln>
                  <a:noFill/>
                </a:ln>
                <a:solidFill>
                  <a:srgbClr val="000000"/>
                </a:solidFill>
                <a:latin typeface="Candara" panose="020E0502030303020204" pitchFamily="34" charset="0"/>
                <a:ea typeface="Microsoft YaHei" pitchFamily="2"/>
                <a:cs typeface="Mangal" pitchFamily="2"/>
              </a:rPr>
              <a:t>on CSS level 3 started around the time of publication of the original CSS 2 recommendation. The earliest CSS 3 drafts were published in June </a:t>
            </a:r>
            <a:r>
              <a:rPr lang="en-US" sz="2200" b="0" i="0" u="none" strike="noStrike" kern="1200" spc="0" dirty="0" smtClean="0">
                <a:ln>
                  <a:noFill/>
                </a:ln>
                <a:solidFill>
                  <a:srgbClr val="000000"/>
                </a:solidFill>
                <a:latin typeface="Candara" panose="020E0502030303020204" pitchFamily="34" charset="0"/>
                <a:ea typeface="Microsoft YaHei" pitchFamily="2"/>
                <a:cs typeface="Mangal" pitchFamily="2"/>
              </a:rPr>
              <a:t>1999</a:t>
            </a:r>
          </a:p>
          <a:p>
            <a:pPr marL="0" marR="0" lvl="0" indent="0" algn="l" rtl="0" hangingPunct="1">
              <a:lnSpc>
                <a:spcPct val="100000"/>
              </a:lnSpc>
              <a:spcBef>
                <a:spcPts val="0"/>
              </a:spcBef>
              <a:spcAft>
                <a:spcPts val="0"/>
              </a:spcAft>
              <a:buNone/>
              <a:tabLst/>
            </a:pPr>
            <a:endParaRPr lang="en-US" sz="2200" b="0" i="0" u="none" strike="noStrike" kern="1200" spc="0" dirty="0">
              <a:ln>
                <a:noFill/>
              </a:ln>
              <a:solidFill>
                <a:srgbClr val="000000"/>
              </a:solidFill>
              <a:latin typeface="Candara" panose="020E0502030303020204" pitchFamily="34" charset="0"/>
              <a:ea typeface="Microsoft YaHei" pitchFamily="2"/>
              <a:cs typeface="Mangal" pitchFamily="2"/>
            </a:endParaRPr>
          </a:p>
          <a:p>
            <a:pPr marL="0" marR="0" lvl="0" indent="0" algn="l" rtl="0" hangingPunct="1">
              <a:lnSpc>
                <a:spcPct val="100000"/>
              </a:lnSpc>
              <a:spcBef>
                <a:spcPts val="0"/>
              </a:spcBef>
              <a:spcAft>
                <a:spcPts val="0"/>
              </a:spcAft>
              <a:buSzPct val="45000"/>
              <a:buFont typeface="StarSymbol"/>
              <a:buChar char="✔"/>
              <a:tabLst/>
            </a:pPr>
            <a:r>
              <a:rPr lang="en-US" sz="2400" b="0" i="0" u="none" strike="noStrike" kern="1200" spc="0" dirty="0" smtClean="0">
                <a:ln>
                  <a:noFill/>
                </a:ln>
                <a:solidFill>
                  <a:srgbClr val="000000"/>
                </a:solidFill>
                <a:latin typeface="Candara" panose="020E0502030303020204" pitchFamily="34" charset="0"/>
                <a:ea typeface="Microsoft YaHei" pitchFamily="2"/>
                <a:cs typeface="Mangal" pitchFamily="2"/>
              </a:rPr>
              <a:t>User Interfaces</a:t>
            </a:r>
          </a:p>
          <a:p>
            <a:pPr marL="0" marR="0" lvl="0" indent="0" algn="l" rtl="0" hangingPunct="1">
              <a:lnSpc>
                <a:spcPct val="100000"/>
              </a:lnSpc>
              <a:spcBef>
                <a:spcPts val="0"/>
              </a:spcBef>
              <a:spcAft>
                <a:spcPts val="0"/>
              </a:spcAft>
              <a:buSzPct val="45000"/>
              <a:buFont typeface="StarSymbol"/>
              <a:buChar char="✔"/>
              <a:tabLst/>
            </a:pPr>
            <a:r>
              <a:rPr lang="en-US" sz="2400" b="0" i="0" u="none" strike="noStrike" kern="1200" spc="0" dirty="0" smtClean="0">
                <a:ln>
                  <a:noFill/>
                </a:ln>
                <a:solidFill>
                  <a:srgbClr val="000000"/>
                </a:solidFill>
                <a:latin typeface="Candara" panose="020E0502030303020204" pitchFamily="34" charset="0"/>
                <a:ea typeface="Microsoft YaHei" pitchFamily="2"/>
                <a:cs typeface="Mangal" pitchFamily="2"/>
              </a:rPr>
              <a:t>Accessibility</a:t>
            </a:r>
          </a:p>
          <a:p>
            <a:pPr marL="0" marR="0" lvl="0" indent="0" algn="l" rtl="0" hangingPunct="1">
              <a:lnSpc>
                <a:spcPct val="100000"/>
              </a:lnSpc>
              <a:spcBef>
                <a:spcPts val="0"/>
              </a:spcBef>
              <a:spcAft>
                <a:spcPts val="0"/>
              </a:spcAft>
              <a:buSzPct val="45000"/>
              <a:buFont typeface="StarSymbol"/>
              <a:buChar char="✔"/>
              <a:tabLst/>
            </a:pPr>
            <a:r>
              <a:rPr lang="en-US" sz="2400" b="0" i="0" u="none" strike="noStrike" kern="1200" spc="0" dirty="0" smtClean="0">
                <a:ln>
                  <a:noFill/>
                </a:ln>
                <a:solidFill>
                  <a:srgbClr val="000000"/>
                </a:solidFill>
                <a:latin typeface="Candara" panose="020E0502030303020204" pitchFamily="34" charset="0"/>
                <a:ea typeface="Microsoft YaHei" pitchFamily="2"/>
                <a:cs typeface="Mangal" pitchFamily="2"/>
              </a:rPr>
              <a:t>Columnar layout</a:t>
            </a:r>
          </a:p>
          <a:p>
            <a:pPr marL="0" marR="0" lvl="0" indent="0" algn="l" rtl="0" hangingPunct="1">
              <a:lnSpc>
                <a:spcPct val="100000"/>
              </a:lnSpc>
              <a:spcBef>
                <a:spcPts val="0"/>
              </a:spcBef>
              <a:spcAft>
                <a:spcPts val="0"/>
              </a:spcAft>
              <a:buSzPct val="45000"/>
              <a:buFont typeface="StarSymbol"/>
              <a:buChar char="✔"/>
              <a:tabLst/>
            </a:pPr>
            <a:r>
              <a:rPr lang="en-US" sz="2400" b="0" i="0" u="none" strike="noStrike" kern="1200" spc="0" dirty="0" smtClean="0">
                <a:ln>
                  <a:noFill/>
                </a:ln>
                <a:solidFill>
                  <a:srgbClr val="000000"/>
                </a:solidFill>
                <a:latin typeface="Candara" panose="020E0502030303020204" pitchFamily="34" charset="0"/>
                <a:ea typeface="Microsoft YaHei" pitchFamily="2"/>
                <a:cs typeface="Mangal" pitchFamily="2"/>
              </a:rPr>
              <a:t>Mobile Devices</a:t>
            </a:r>
          </a:p>
          <a:p>
            <a:pPr marL="0" marR="0" lvl="0" indent="0" algn="l" rtl="0" hangingPunct="1">
              <a:lnSpc>
                <a:spcPct val="100000"/>
              </a:lnSpc>
              <a:spcBef>
                <a:spcPts val="0"/>
              </a:spcBef>
              <a:spcAft>
                <a:spcPts val="0"/>
              </a:spcAft>
              <a:buSzPct val="45000"/>
              <a:buFont typeface="StarSymbol"/>
              <a:buChar char="✔"/>
              <a:tabLst/>
            </a:pPr>
            <a:r>
              <a:rPr lang="en-US" sz="2400" b="0" i="0" u="none" strike="noStrike" kern="1200" spc="0" dirty="0" smtClean="0">
                <a:ln>
                  <a:noFill/>
                </a:ln>
                <a:solidFill>
                  <a:srgbClr val="000000"/>
                </a:solidFill>
                <a:latin typeface="Candara" panose="020E0502030303020204" pitchFamily="34" charset="0"/>
                <a:ea typeface="Microsoft YaHei" pitchFamily="2"/>
                <a:cs typeface="Mangal" pitchFamily="2"/>
              </a:rPr>
              <a:t>Scalable Vector Graphics</a:t>
            </a:r>
          </a:p>
          <a:p>
            <a:pPr marL="0" marR="0" lvl="0" indent="0" algn="l" rtl="0" hangingPunct="1">
              <a:lnSpc>
                <a:spcPct val="100000"/>
              </a:lnSpc>
              <a:spcBef>
                <a:spcPts val="0"/>
              </a:spcBef>
              <a:spcAft>
                <a:spcPts val="0"/>
              </a:spcAft>
              <a:buNone/>
              <a:tabLst/>
            </a:pPr>
            <a:r>
              <a:rPr lang="en-US" sz="2200" b="0" i="0" u="none" strike="noStrike" kern="1200" spc="0" dirty="0" smtClean="0">
                <a:ln>
                  <a:noFill/>
                </a:ln>
                <a:solidFill>
                  <a:srgbClr val="000000"/>
                </a:solidFill>
                <a:latin typeface="Calibri" pitchFamily="18"/>
                <a:ea typeface="Microsoft YaHei" pitchFamily="2"/>
                <a:cs typeface="Mangal" pitchFamily="2"/>
              </a:rPr>
              <a:t> </a:t>
            </a:r>
            <a:endParaRPr lang="en-US" sz="2200" b="0" i="0" u="none" strike="noStrike" kern="1200" spc="0" dirty="0">
              <a:ln>
                <a:noFill/>
              </a:ln>
              <a:solidFill>
                <a:srgbClr val="000000"/>
              </a:solidFill>
              <a:latin typeface="Calibri" pitchFamily="18"/>
              <a:ea typeface="Microsoft YaHei" pitchFamily="2"/>
              <a:cs typeface="Mangal" pitchFamily="2"/>
            </a:endParaRPr>
          </a:p>
          <a:p>
            <a:pPr marL="0" marR="0" lvl="0" indent="0" algn="l" rtl="0" hangingPunct="1">
              <a:lnSpc>
                <a:spcPct val="100000"/>
              </a:lnSpc>
              <a:spcBef>
                <a:spcPts val="0"/>
              </a:spcBef>
              <a:spcAft>
                <a:spcPts val="0"/>
              </a:spcAft>
              <a:buNone/>
              <a:tabLst/>
            </a:pPr>
            <a:endParaRPr lang="en-US" sz="2800" b="0" i="0" u="none" strike="noStrike" kern="1200" spc="0" dirty="0">
              <a:ln>
                <a:noFill/>
              </a:ln>
              <a:solidFill>
                <a:srgbClr val="000000"/>
              </a:solidFill>
              <a:latin typeface="Calibri" pitchFamily="18"/>
              <a:ea typeface="Microsoft YaHei" pitchFamily="2"/>
              <a:cs typeface="Mangal" pitchFamily="2"/>
            </a:endParaRPr>
          </a:p>
          <a:p>
            <a:pPr marL="0" marR="0" lvl="0" indent="0" algn="l" rtl="0" hangingPunct="1">
              <a:lnSpc>
                <a:spcPct val="100000"/>
              </a:lnSpc>
              <a:spcBef>
                <a:spcPts val="0"/>
              </a:spcBef>
              <a:spcAft>
                <a:spcPts val="0"/>
              </a:spcAft>
              <a:buNone/>
              <a:tabLst/>
            </a:pPr>
            <a:endParaRPr lang="en-US" sz="2800" b="0" i="0" u="none" strike="noStrike" kern="1200" spc="0" dirty="0">
              <a:ln>
                <a:noFill/>
              </a:ln>
              <a:solidFill>
                <a:srgbClr val="000000"/>
              </a:solidFill>
              <a:latin typeface="Calibri" pitchFamily="18"/>
              <a:ea typeface="Microsoft YaHei" pitchFamily="2"/>
              <a:cs typeface="Mangal" pitchFamily="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5" name="Shape 185"/>
          <p:cNvSpPr/>
          <p:nvPr/>
        </p:nvSpPr>
        <p:spPr>
          <a:xfrm>
            <a:off x="609600" y="1600200"/>
            <a:ext cx="7848599" cy="230832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800" b="0" i="0" u="none" strike="noStrike" cap="none" dirty="0">
                <a:solidFill>
                  <a:schemeClr val="dk1"/>
                </a:solidFill>
                <a:latin typeface="Candara" panose="020E0502030303020204" pitchFamily="34" charset="0"/>
                <a:ea typeface="Arial"/>
                <a:cs typeface="Arial"/>
                <a:sym typeface="Arial"/>
              </a:rPr>
              <a:t>LAYOUTS </a:t>
            </a:r>
          </a:p>
          <a:p>
            <a:pPr marL="457200" marR="0" lvl="1" indent="0" algn="l" rtl="0">
              <a:spcBef>
                <a:spcPts val="0"/>
              </a:spcBef>
              <a:buSzPct val="25000"/>
              <a:buNone/>
            </a:pPr>
            <a:r>
              <a:rPr lang="en-US" sz="3200" b="0" i="0" u="none" strike="noStrike" cap="none" dirty="0">
                <a:solidFill>
                  <a:schemeClr val="dk1"/>
                </a:solidFill>
                <a:latin typeface="Candara" panose="020E0502030303020204" pitchFamily="34" charset="0"/>
                <a:ea typeface="Arial"/>
                <a:cs typeface="Arial"/>
                <a:sym typeface="Arial"/>
              </a:rPr>
              <a:t>“As with fixed font sizes, fixed page layout can lead to accessibility problems on the web.”</a:t>
            </a:r>
          </a:p>
        </p:txBody>
      </p:sp>
      <p:sp>
        <p:nvSpPr>
          <p:cNvPr id="4" name="Title 1"/>
          <p:cNvSpPr txBox="1">
            <a:spLocks/>
          </p:cNvSpPr>
          <p:nvPr/>
        </p:nvSpPr>
        <p:spPr>
          <a:xfrm>
            <a:off x="967375" y="14514"/>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A Dao of Web Design</a:t>
            </a:r>
            <a:endParaRPr lang="en-US" sz="4000" dirty="0"/>
          </a:p>
        </p:txBody>
      </p:sp>
    </p:spTree>
    <p:extLst>
      <p:ext uri="{BB962C8B-B14F-4D97-AF65-F5344CB8AC3E}">
        <p14:creationId xmlns:p14="http://schemas.microsoft.com/office/powerpoint/2010/main" val="2187158262"/>
      </p:ext>
    </p:extLst>
  </p:cSld>
  <p:clrMapOvr>
    <a:masterClrMapping/>
  </p:clrMapOvr>
  <p:transition spd="slow">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idx="1"/>
          </p:nvPr>
        </p:nvSpPr>
        <p:spPr>
          <a:xfrm>
            <a:off x="274319" y="838200"/>
            <a:ext cx="8595359" cy="4864608"/>
          </a:xfrm>
          <a:prstGeom prst="rect">
            <a:avLst/>
          </a:prstGeom>
          <a:noFill/>
          <a:ln>
            <a:noFill/>
          </a:ln>
        </p:spPr>
        <p:txBody>
          <a:bodyPr lIns="91425" tIns="45700" rIns="91425" bIns="45700" anchor="t" anchorCtr="0">
            <a:noAutofit/>
          </a:bodyPr>
          <a:lstStyle/>
          <a:p>
            <a:pPr marL="0" marR="0" lvl="0" indent="0" algn="ctr" rtl="0">
              <a:spcBef>
                <a:spcPts val="360"/>
              </a:spcBef>
              <a:buClr>
                <a:schemeClr val="dk1"/>
              </a:buClr>
              <a:buSzPct val="25000"/>
              <a:buFont typeface="Arial"/>
              <a:buNone/>
            </a:pPr>
            <a:endParaRPr sz="3200" b="0" i="0" u="none" strike="noStrike" cap="none" dirty="0">
              <a:solidFill>
                <a:schemeClr val="dk1"/>
              </a:solidFill>
              <a:latin typeface="Arial"/>
              <a:ea typeface="Arial"/>
              <a:cs typeface="Arial"/>
              <a:sym typeface="Arial"/>
            </a:endParaRPr>
          </a:p>
          <a:p>
            <a:pPr marL="0" marR="0" lvl="0" indent="0" algn="ctr" rtl="0">
              <a:spcBef>
                <a:spcPts val="1080"/>
              </a:spcBef>
              <a:buClr>
                <a:schemeClr val="dk1"/>
              </a:buClr>
              <a:buSzPct val="25000"/>
              <a:buFont typeface="Arial"/>
              <a:buNone/>
            </a:pPr>
            <a:r>
              <a:rPr lang="en-US" sz="5400" b="0" i="0" u="none" strike="noStrike" cap="none" dirty="0">
                <a:solidFill>
                  <a:schemeClr val="dk1"/>
                </a:solidFill>
                <a:latin typeface="Candara" panose="020E0502030303020204" pitchFamily="34" charset="0"/>
                <a:ea typeface="Arial"/>
                <a:cs typeface="Arial"/>
                <a:sym typeface="Arial"/>
              </a:rPr>
              <a:t>IYAD-WYAD-YAG-WYAG*</a:t>
            </a:r>
          </a:p>
          <a:p>
            <a:pPr marL="0" marR="0" lvl="0" indent="0" algn="ctr" rtl="0">
              <a:spcBef>
                <a:spcPts val="560"/>
              </a:spcBef>
              <a:buClr>
                <a:schemeClr val="dk1"/>
              </a:buClr>
              <a:buSzPct val="25000"/>
              <a:buFont typeface="Arial"/>
              <a:buNone/>
            </a:pPr>
            <a:r>
              <a:rPr lang="en-US" sz="2800" b="0" i="0" u="none" strike="noStrike" cap="none" dirty="0">
                <a:solidFill>
                  <a:schemeClr val="dk1"/>
                </a:solidFill>
                <a:latin typeface="Candara" panose="020E0502030303020204" pitchFamily="34" charset="0"/>
                <a:ea typeface="Arial"/>
                <a:cs typeface="Arial"/>
                <a:sym typeface="Arial"/>
              </a:rPr>
              <a:t>*If you always do – what you always did</a:t>
            </a:r>
          </a:p>
          <a:p>
            <a:pPr marL="0" marR="0" lvl="0" indent="0" algn="ctr" rtl="0">
              <a:spcBef>
                <a:spcPts val="560"/>
              </a:spcBef>
              <a:buClr>
                <a:schemeClr val="dk1"/>
              </a:buClr>
              <a:buSzPct val="25000"/>
              <a:buFont typeface="Arial"/>
              <a:buNone/>
            </a:pPr>
            <a:r>
              <a:rPr lang="en-US" sz="2800" b="0" i="0" u="none" strike="noStrike" cap="none" dirty="0">
                <a:solidFill>
                  <a:schemeClr val="dk1"/>
                </a:solidFill>
                <a:latin typeface="Candara" panose="020E0502030303020204" pitchFamily="34" charset="0"/>
                <a:ea typeface="Arial"/>
                <a:cs typeface="Arial"/>
                <a:sym typeface="Arial"/>
              </a:rPr>
              <a:t>you’ll always get – what you always got</a:t>
            </a:r>
          </a:p>
        </p:txBody>
      </p:sp>
      <p:sp>
        <p:nvSpPr>
          <p:cNvPr id="3"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Moving Forward</a:t>
            </a:r>
            <a:endParaRPr lang="en-US" sz="4000" dirty="0"/>
          </a:p>
        </p:txBody>
      </p:sp>
    </p:spTree>
    <p:extLst>
      <p:ext uri="{BB962C8B-B14F-4D97-AF65-F5344CB8AC3E}">
        <p14:creationId xmlns:p14="http://schemas.microsoft.com/office/powerpoint/2010/main" val="2147877404"/>
      </p:ext>
    </p:extLst>
  </p:cSld>
  <p:clrMapOvr>
    <a:masterClrMapping/>
  </p:clrMapOvr>
  <p:transition spd="slow">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idx="1"/>
          </p:nvPr>
        </p:nvSpPr>
        <p:spPr>
          <a:xfrm>
            <a:off x="274319" y="762000"/>
            <a:ext cx="8595359" cy="5017007"/>
          </a:xfrm>
          <a:prstGeom prst="rect">
            <a:avLst/>
          </a:prstGeom>
          <a:noFill/>
          <a:ln>
            <a:noFill/>
          </a:ln>
        </p:spPr>
        <p:txBody>
          <a:bodyPr lIns="91425" tIns="45700" rIns="91425" bIns="45700" anchor="t" anchorCtr="0">
            <a:noAutofit/>
          </a:bodyPr>
          <a:lstStyle/>
          <a:p>
            <a:pPr marL="0" marR="0" lvl="0" indent="0" algn="ctr" rtl="0">
              <a:spcBef>
                <a:spcPts val="360"/>
              </a:spcBef>
              <a:buClr>
                <a:schemeClr val="dk1"/>
              </a:buClr>
              <a:buSzPct val="25000"/>
              <a:buFont typeface="Arial"/>
              <a:buNone/>
            </a:pPr>
            <a:endParaRPr sz="3200" b="0" i="0" u="none" strike="noStrike" cap="none" dirty="0">
              <a:solidFill>
                <a:schemeClr val="dk1"/>
              </a:solidFill>
              <a:latin typeface="Arial"/>
              <a:ea typeface="Arial"/>
              <a:cs typeface="Arial"/>
              <a:sym typeface="Arial"/>
            </a:endParaRPr>
          </a:p>
          <a:p>
            <a:pPr marL="0" marR="0" lvl="0" indent="0" algn="ctr" rtl="0">
              <a:spcBef>
                <a:spcPts val="1200"/>
              </a:spcBef>
              <a:buClr>
                <a:schemeClr val="dk1"/>
              </a:buClr>
              <a:buSzPct val="25000"/>
              <a:buFont typeface="Arial"/>
              <a:buNone/>
            </a:pPr>
            <a:r>
              <a:rPr lang="en-US" sz="6000" b="0" i="0" u="none" strike="noStrike" cap="none" dirty="0">
                <a:solidFill>
                  <a:schemeClr val="dk1"/>
                </a:solidFill>
                <a:latin typeface="Candara" panose="020E0502030303020204" pitchFamily="34" charset="0"/>
                <a:ea typeface="Arial"/>
                <a:cs typeface="Arial"/>
                <a:sym typeface="Arial"/>
              </a:rPr>
              <a:t>IYAD-WYAD-YS*</a:t>
            </a:r>
          </a:p>
          <a:p>
            <a:pPr marL="0" marR="0" lvl="0" indent="0" algn="ctr" rtl="0">
              <a:spcBef>
                <a:spcPts val="560"/>
              </a:spcBef>
              <a:buClr>
                <a:schemeClr val="dk1"/>
              </a:buClr>
              <a:buSzPct val="25000"/>
              <a:buFont typeface="Arial"/>
              <a:buNone/>
            </a:pPr>
            <a:r>
              <a:rPr lang="en-US" sz="2800" b="0" i="0" u="none" strike="noStrike" cap="none" dirty="0">
                <a:solidFill>
                  <a:schemeClr val="dk1"/>
                </a:solidFill>
                <a:latin typeface="Candara" panose="020E0502030303020204" pitchFamily="34" charset="0"/>
                <a:ea typeface="Arial"/>
                <a:cs typeface="Arial"/>
                <a:sym typeface="Arial"/>
              </a:rPr>
              <a:t>*If you always do – what you always did</a:t>
            </a:r>
          </a:p>
          <a:p>
            <a:pPr marL="0" marR="0" lvl="0" indent="0" algn="ctr" rtl="0">
              <a:spcBef>
                <a:spcPts val="560"/>
              </a:spcBef>
              <a:buClr>
                <a:schemeClr val="dk1"/>
              </a:buClr>
              <a:buSzPct val="25000"/>
              <a:buFont typeface="Arial"/>
              <a:buNone/>
            </a:pPr>
            <a:r>
              <a:rPr lang="en-US" sz="2800" b="0" i="0" u="none" strike="noStrike" cap="none" dirty="0">
                <a:solidFill>
                  <a:schemeClr val="dk1"/>
                </a:solidFill>
                <a:latin typeface="Candara" panose="020E0502030303020204" pitchFamily="34" charset="0"/>
                <a:ea typeface="Arial"/>
                <a:cs typeface="Arial"/>
                <a:sym typeface="Arial"/>
              </a:rPr>
              <a:t>you’re screwed</a:t>
            </a:r>
          </a:p>
        </p:txBody>
      </p:sp>
      <p:sp>
        <p:nvSpPr>
          <p:cNvPr id="3" name="Title 1"/>
          <p:cNvSpPr txBox="1">
            <a:spLocks/>
          </p:cNvSpPr>
          <p:nvPr/>
        </p:nvSpPr>
        <p:spPr>
          <a:xfrm>
            <a:off x="967375"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Innovation</a:t>
            </a:r>
            <a:endParaRPr lang="en-US" sz="4000" dirty="0"/>
          </a:p>
        </p:txBody>
      </p:sp>
    </p:spTree>
    <p:extLst>
      <p:ext uri="{BB962C8B-B14F-4D97-AF65-F5344CB8AC3E}">
        <p14:creationId xmlns:p14="http://schemas.microsoft.com/office/powerpoint/2010/main" val="3017244030"/>
      </p:ext>
    </p:extLst>
  </p:cSld>
  <p:clrMapOvr>
    <a:masterClrMapping/>
  </p:clrMapOvr>
  <p:transition spd="slow">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Shape 201"/>
          <p:cNvSpPr txBox="1">
            <a:spLocks noGrp="1"/>
          </p:cNvSpPr>
          <p:nvPr>
            <p:ph idx="1"/>
          </p:nvPr>
        </p:nvSpPr>
        <p:spPr>
          <a:xfrm>
            <a:off x="985519" y="1603828"/>
            <a:ext cx="8595359" cy="3950207"/>
          </a:xfrm>
          <a:prstGeom prst="rect">
            <a:avLst/>
          </a:prstGeom>
          <a:noFill/>
          <a:ln>
            <a:noFill/>
          </a:ln>
        </p:spPr>
        <p:txBody>
          <a:bodyPr lIns="91425" tIns="45700" rIns="91425" bIns="45700" anchor="t" anchorCtr="0">
            <a:noAutofit/>
          </a:bodyPr>
          <a:lstStyle/>
          <a:p>
            <a:pPr marL="0" marR="0" lvl="0" indent="0" algn="l" rtl="0">
              <a:spcBef>
                <a:spcPts val="1040"/>
              </a:spcBef>
              <a:buClr>
                <a:schemeClr val="dk1"/>
              </a:buClr>
              <a:buSzPct val="25000"/>
              <a:buFont typeface="Arial"/>
              <a:buNone/>
            </a:pPr>
            <a:r>
              <a:rPr lang="en-US" sz="3600" b="0" i="0" u="none" strike="noStrike" cap="none" dirty="0">
                <a:solidFill>
                  <a:schemeClr val="dk1"/>
                </a:solidFill>
                <a:latin typeface="Candara" panose="020E0502030303020204" pitchFamily="34" charset="0"/>
                <a:ea typeface="Arial"/>
                <a:cs typeface="Arial"/>
                <a:sym typeface="Arial"/>
              </a:rPr>
              <a:t>1. Flexible, grid-based layout</a:t>
            </a:r>
          </a:p>
          <a:p>
            <a:pPr marL="0" marR="0" lvl="0" indent="0" algn="l" rtl="0">
              <a:spcBef>
                <a:spcPts val="1040"/>
              </a:spcBef>
              <a:buClr>
                <a:schemeClr val="dk1"/>
              </a:buClr>
              <a:buSzPct val="25000"/>
              <a:buFont typeface="Arial"/>
              <a:buNone/>
            </a:pPr>
            <a:r>
              <a:rPr lang="en-US" sz="3600" b="0" i="0" u="none" strike="noStrike" cap="none" dirty="0">
                <a:solidFill>
                  <a:schemeClr val="dk1"/>
                </a:solidFill>
                <a:latin typeface="Candara" panose="020E0502030303020204" pitchFamily="34" charset="0"/>
                <a:ea typeface="Arial"/>
                <a:cs typeface="Arial"/>
                <a:sym typeface="Arial"/>
              </a:rPr>
              <a:t>2. Flexible images and media</a:t>
            </a:r>
          </a:p>
          <a:p>
            <a:pPr marL="0" marR="0" lvl="0" indent="0" algn="l" rtl="0">
              <a:spcBef>
                <a:spcPts val="1040"/>
              </a:spcBef>
              <a:buClr>
                <a:schemeClr val="dk1"/>
              </a:buClr>
              <a:buSzPct val="25000"/>
              <a:buFont typeface="Arial"/>
              <a:buNone/>
            </a:pPr>
            <a:r>
              <a:rPr lang="en-US" sz="3600" b="0" i="0" u="none" strike="noStrike" cap="none" dirty="0">
                <a:solidFill>
                  <a:schemeClr val="dk1"/>
                </a:solidFill>
                <a:latin typeface="Candara" panose="020E0502030303020204" pitchFamily="34" charset="0"/>
                <a:ea typeface="Arial"/>
                <a:cs typeface="Arial"/>
                <a:sym typeface="Arial"/>
              </a:rPr>
              <a:t>3. CSS3 Media queries</a:t>
            </a:r>
          </a:p>
          <a:p>
            <a:pPr marL="0" marR="0" lvl="0" indent="0" algn="l" rtl="0">
              <a:spcBef>
                <a:spcPts val="1040"/>
              </a:spcBef>
              <a:buClr>
                <a:schemeClr val="dk1"/>
              </a:buClr>
              <a:buSzPct val="25000"/>
              <a:buFont typeface="Arial"/>
              <a:buNone/>
            </a:pPr>
            <a:r>
              <a:rPr lang="en-US" sz="3600" b="0" i="0" u="none" strike="noStrike" cap="none" dirty="0">
                <a:solidFill>
                  <a:schemeClr val="dk1"/>
                </a:solidFill>
                <a:latin typeface="Candara" panose="020E0502030303020204" pitchFamily="34" charset="0"/>
                <a:ea typeface="Arial"/>
                <a:cs typeface="Arial"/>
                <a:sym typeface="Arial"/>
              </a:rPr>
              <a:t>4. Feature Detection / </a:t>
            </a:r>
            <a:r>
              <a:rPr lang="en-US" sz="3600" b="0" i="0" u="none" strike="noStrike" cap="none" dirty="0" err="1">
                <a:solidFill>
                  <a:schemeClr val="dk1"/>
                </a:solidFill>
                <a:latin typeface="Candara" panose="020E0502030303020204" pitchFamily="34" charset="0"/>
                <a:ea typeface="Arial"/>
                <a:cs typeface="Arial"/>
                <a:sym typeface="Arial"/>
              </a:rPr>
              <a:t>Polyfills</a:t>
            </a:r>
            <a:endParaRPr lang="en-US" sz="3600" b="0" i="0" u="none" strike="noStrike" cap="none" dirty="0">
              <a:solidFill>
                <a:schemeClr val="dk1"/>
              </a:solidFill>
              <a:latin typeface="Candara" panose="020E0502030303020204" pitchFamily="34" charset="0"/>
              <a:ea typeface="Arial"/>
              <a:cs typeface="Arial"/>
              <a:sym typeface="Arial"/>
            </a:endParaRPr>
          </a:p>
          <a:p>
            <a:pPr marL="0" marR="0" lvl="0" indent="0" algn="l" rtl="0">
              <a:spcBef>
                <a:spcPts val="360"/>
              </a:spcBef>
              <a:buClr>
                <a:schemeClr val="dk1"/>
              </a:buClr>
              <a:buSzPct val="25000"/>
              <a:buFont typeface="Arial"/>
              <a:buNone/>
            </a:pPr>
            <a:endParaRPr sz="3200" b="0" i="0" u="none" strike="noStrike" cap="none" dirty="0">
              <a:solidFill>
                <a:schemeClr val="dk1"/>
              </a:solidFill>
              <a:latin typeface="Arial"/>
              <a:ea typeface="Arial"/>
              <a:cs typeface="Arial"/>
              <a:sym typeface="Arial"/>
            </a:endParaRPr>
          </a:p>
          <a:p>
            <a:pPr marL="0" marR="0" lvl="0" indent="0" algn="l" rtl="0">
              <a:spcBef>
                <a:spcPts val="360"/>
              </a:spcBef>
              <a:buClr>
                <a:schemeClr val="dk1"/>
              </a:buClr>
              <a:buSzPct val="25000"/>
              <a:buFont typeface="Arial"/>
              <a:buNone/>
            </a:pPr>
            <a:endParaRPr sz="3200" b="0" i="0" u="none" strike="noStrike" cap="none" dirty="0">
              <a:solidFill>
                <a:schemeClr val="dk1"/>
              </a:solidFill>
              <a:latin typeface="Arial"/>
              <a:ea typeface="Arial"/>
              <a:cs typeface="Arial"/>
              <a:sym typeface="Arial"/>
            </a:endParaRPr>
          </a:p>
        </p:txBody>
      </p:sp>
      <p:sp>
        <p:nvSpPr>
          <p:cNvPr id="4"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Responsive Web Design</a:t>
            </a:r>
            <a:endParaRPr lang="en-US" sz="4000" dirty="0"/>
          </a:p>
        </p:txBody>
      </p:sp>
    </p:spTree>
    <p:extLst>
      <p:ext uri="{BB962C8B-B14F-4D97-AF65-F5344CB8AC3E}">
        <p14:creationId xmlns:p14="http://schemas.microsoft.com/office/powerpoint/2010/main" val="1572638380"/>
      </p:ext>
    </p:extLst>
  </p:cSld>
  <p:clrMapOvr>
    <a:masterClrMapping/>
  </p:clrMapOvr>
  <p:transition spd="slow">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Shape 207"/>
          <p:cNvPicPr preferRelativeResize="0"/>
          <p:nvPr/>
        </p:nvPicPr>
        <p:blipFill>
          <a:blip r:embed="rId3">
            <a:alphaModFix/>
          </a:blip>
          <a:stretch>
            <a:fillRect/>
          </a:stretch>
        </p:blipFill>
        <p:spPr>
          <a:xfrm rot="-1899655">
            <a:off x="6691277" y="227495"/>
            <a:ext cx="2828924" cy="2835274"/>
          </a:xfrm>
          <a:prstGeom prst="rect">
            <a:avLst/>
          </a:prstGeom>
          <a:noFill/>
          <a:ln>
            <a:noFill/>
          </a:ln>
        </p:spPr>
      </p:pic>
      <p:pic>
        <p:nvPicPr>
          <p:cNvPr id="208" name="Shape 208"/>
          <p:cNvPicPr preferRelativeResize="0"/>
          <p:nvPr/>
        </p:nvPicPr>
        <p:blipFill>
          <a:blip r:embed="rId4">
            <a:alphaModFix/>
          </a:blip>
          <a:stretch>
            <a:fillRect/>
          </a:stretch>
        </p:blipFill>
        <p:spPr>
          <a:xfrm>
            <a:off x="932950" y="1645132"/>
            <a:ext cx="1908175" cy="4438649"/>
          </a:xfrm>
          <a:prstGeom prst="rect">
            <a:avLst/>
          </a:prstGeom>
          <a:noFill/>
          <a:ln>
            <a:noFill/>
          </a:ln>
        </p:spPr>
      </p:pic>
      <p:pic>
        <p:nvPicPr>
          <p:cNvPr id="209" name="Shape 209"/>
          <p:cNvPicPr preferRelativeResize="0"/>
          <p:nvPr/>
        </p:nvPicPr>
        <p:blipFill>
          <a:blip r:embed="rId5">
            <a:alphaModFix/>
          </a:blip>
          <a:stretch>
            <a:fillRect/>
          </a:stretch>
        </p:blipFill>
        <p:spPr>
          <a:xfrm>
            <a:off x="2922814" y="1645132"/>
            <a:ext cx="6221186" cy="6388128"/>
          </a:xfrm>
          <a:prstGeom prst="rect">
            <a:avLst/>
          </a:prstGeom>
          <a:noFill/>
          <a:ln>
            <a:noFill/>
          </a:ln>
        </p:spPr>
      </p:pic>
      <p:sp>
        <p:nvSpPr>
          <p:cNvPr id="5"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Grid System</a:t>
            </a:r>
            <a:endParaRPr lang="en-US" sz="4000" dirty="0"/>
          </a:p>
        </p:txBody>
      </p:sp>
    </p:spTree>
    <p:extLst>
      <p:ext uri="{BB962C8B-B14F-4D97-AF65-F5344CB8AC3E}">
        <p14:creationId xmlns:p14="http://schemas.microsoft.com/office/powerpoint/2010/main" val="3185804682"/>
      </p:ext>
    </p:extLst>
  </p:cSld>
  <p:clrMapOvr>
    <a:masterClrMapping/>
  </p:clrMapOvr>
  <p:transition spd="slow">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p:nvPr/>
        </p:nvSpPr>
        <p:spPr>
          <a:xfrm>
            <a:off x="691604" y="2521803"/>
            <a:ext cx="8229600" cy="166199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600" b="0" i="0" u="none" strike="noStrike" cap="none" dirty="0">
                <a:solidFill>
                  <a:schemeClr val="dk1"/>
                </a:solidFill>
                <a:latin typeface="Arial"/>
                <a:ea typeface="Arial"/>
                <a:cs typeface="Arial"/>
                <a:sym typeface="Arial"/>
              </a:rPr>
              <a:t>Flexibility = Relativity</a:t>
            </a:r>
          </a:p>
          <a:p>
            <a:pPr marL="0" marR="0" lvl="0" indent="0" algn="ctr" rtl="0">
              <a:spcBef>
                <a:spcPts val="0"/>
              </a:spcBef>
              <a:buNone/>
            </a:pPr>
            <a:endParaRPr sz="1800" b="0" i="0" u="none" strike="noStrike" cap="none" dirty="0">
              <a:solidFill>
                <a:schemeClr val="dk1"/>
              </a:solidFill>
              <a:latin typeface="Arial"/>
              <a:ea typeface="Arial"/>
              <a:cs typeface="Arial"/>
              <a:sym typeface="Arial"/>
            </a:endParaRPr>
          </a:p>
        </p:txBody>
      </p:sp>
      <p:sp>
        <p:nvSpPr>
          <p:cNvPr id="3"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Responsive Web Design</a:t>
            </a:r>
            <a:endParaRPr lang="en-US" sz="4000" dirty="0"/>
          </a:p>
        </p:txBody>
      </p:sp>
    </p:spTree>
    <p:extLst>
      <p:ext uri="{BB962C8B-B14F-4D97-AF65-F5344CB8AC3E}">
        <p14:creationId xmlns:p14="http://schemas.microsoft.com/office/powerpoint/2010/main" val="594066938"/>
      </p:ext>
    </p:extLst>
  </p:cSld>
  <p:clrMapOvr>
    <a:masterClrMapping/>
  </p:clrMapOvr>
  <p:transition spd="slow">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Shape 219"/>
          <p:cNvPicPr preferRelativeResize="0"/>
          <p:nvPr/>
        </p:nvPicPr>
        <p:blipFill>
          <a:blip r:embed="rId3">
            <a:alphaModFix/>
          </a:blip>
          <a:stretch>
            <a:fillRect/>
          </a:stretch>
        </p:blipFill>
        <p:spPr>
          <a:xfrm>
            <a:off x="807718" y="1902580"/>
            <a:ext cx="7327899" cy="2170112"/>
          </a:xfrm>
          <a:prstGeom prst="rect">
            <a:avLst/>
          </a:prstGeom>
          <a:noFill/>
          <a:ln>
            <a:noFill/>
          </a:ln>
        </p:spPr>
      </p:pic>
      <p:sp>
        <p:nvSpPr>
          <p:cNvPr id="3"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Responsive Web Design</a:t>
            </a:r>
            <a:endParaRPr lang="en-US" sz="4000" dirty="0"/>
          </a:p>
        </p:txBody>
      </p:sp>
    </p:spTree>
    <p:extLst>
      <p:ext uri="{BB962C8B-B14F-4D97-AF65-F5344CB8AC3E}">
        <p14:creationId xmlns:p14="http://schemas.microsoft.com/office/powerpoint/2010/main" val="2592686113"/>
      </p:ext>
    </p:extLst>
  </p:cSld>
  <p:clrMapOvr>
    <a:masterClrMapping/>
  </p:clrMapOvr>
  <p:transition spd="slow">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p:nvPr/>
        </p:nvSpPr>
        <p:spPr>
          <a:xfrm>
            <a:off x="609600" y="2209800"/>
            <a:ext cx="8077199" cy="221599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5400" b="0" i="0" u="none" strike="noStrike" cap="none" dirty="0">
                <a:solidFill>
                  <a:schemeClr val="dk1"/>
                </a:solidFill>
                <a:latin typeface="Arial"/>
                <a:ea typeface="Arial"/>
                <a:cs typeface="Arial"/>
                <a:sym typeface="Arial"/>
              </a:rPr>
              <a:t>Context for Font size</a:t>
            </a:r>
          </a:p>
          <a:p>
            <a:pPr marL="0" marR="0" lvl="0" indent="0" algn="ctr" rtl="0">
              <a:spcBef>
                <a:spcPts val="0"/>
              </a:spcBef>
              <a:buSzPct val="25000"/>
              <a:buNone/>
            </a:pPr>
            <a:r>
              <a:rPr lang="en-US" sz="6600" b="0" i="0" u="none" strike="noStrike" cap="none" dirty="0">
                <a:solidFill>
                  <a:schemeClr val="dk1"/>
                </a:solidFill>
                <a:latin typeface="Arial"/>
                <a:ea typeface="Arial"/>
                <a:cs typeface="Arial"/>
                <a:sym typeface="Arial"/>
              </a:rPr>
              <a:t>100% = 12pt = 16px</a:t>
            </a:r>
          </a:p>
          <a:p>
            <a:pPr marL="0" marR="0" lvl="0" indent="0" algn="l" rtl="0">
              <a:spcBef>
                <a:spcPts val="0"/>
              </a:spcBef>
              <a:buNone/>
            </a:pPr>
            <a:endParaRPr sz="1800" b="0" i="0" u="none" strike="noStrike" cap="none" dirty="0">
              <a:solidFill>
                <a:schemeClr val="dk1"/>
              </a:solidFill>
              <a:latin typeface="Arial"/>
              <a:ea typeface="Arial"/>
              <a:cs typeface="Arial"/>
              <a:sym typeface="Arial"/>
            </a:endParaRPr>
          </a:p>
        </p:txBody>
      </p:sp>
      <p:sp>
        <p:nvSpPr>
          <p:cNvPr id="3"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Context for Font size</a:t>
            </a:r>
            <a:endParaRPr lang="en-US" sz="4000" dirty="0"/>
          </a:p>
        </p:txBody>
      </p:sp>
    </p:spTree>
    <p:extLst>
      <p:ext uri="{BB962C8B-B14F-4D97-AF65-F5344CB8AC3E}">
        <p14:creationId xmlns:p14="http://schemas.microsoft.com/office/powerpoint/2010/main" val="620062802"/>
      </p:ext>
    </p:extLst>
  </p:cSld>
  <p:clrMapOvr>
    <a:masterClrMapping/>
  </p:clrMapOvr>
  <p:transition spd="slow">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Shape 229"/>
          <p:cNvPicPr preferRelativeResize="0"/>
          <p:nvPr/>
        </p:nvPicPr>
        <p:blipFill>
          <a:blip r:embed="rId3">
            <a:alphaModFix/>
          </a:blip>
          <a:stretch>
            <a:fillRect/>
          </a:stretch>
        </p:blipFill>
        <p:spPr>
          <a:xfrm>
            <a:off x="1547133" y="1792514"/>
            <a:ext cx="7791449" cy="4876799"/>
          </a:xfrm>
          <a:prstGeom prst="rect">
            <a:avLst/>
          </a:prstGeom>
          <a:noFill/>
          <a:ln>
            <a:noFill/>
          </a:ln>
        </p:spPr>
      </p:pic>
      <p:sp>
        <p:nvSpPr>
          <p:cNvPr id="3"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Context for Font size</a:t>
            </a:r>
            <a:endParaRPr lang="en-US" sz="4000" dirty="0"/>
          </a:p>
        </p:txBody>
      </p:sp>
    </p:spTree>
    <p:extLst>
      <p:ext uri="{BB962C8B-B14F-4D97-AF65-F5344CB8AC3E}">
        <p14:creationId xmlns:p14="http://schemas.microsoft.com/office/powerpoint/2010/main" val="3892738026"/>
      </p:ext>
    </p:extLst>
  </p:cSld>
  <p:clrMapOvr>
    <a:masterClrMapping/>
  </p:clrMapOvr>
  <p:transition spd="slow">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Shape 234"/>
          <p:cNvPicPr preferRelativeResize="0"/>
          <p:nvPr/>
        </p:nvPicPr>
        <p:blipFill>
          <a:blip r:embed="rId3">
            <a:alphaModFix/>
          </a:blip>
          <a:stretch>
            <a:fillRect/>
          </a:stretch>
        </p:blipFill>
        <p:spPr>
          <a:xfrm>
            <a:off x="1930400" y="2133600"/>
            <a:ext cx="6604000" cy="3809999"/>
          </a:xfrm>
          <a:prstGeom prst="rect">
            <a:avLst/>
          </a:prstGeom>
          <a:noFill/>
          <a:ln>
            <a:noFill/>
          </a:ln>
        </p:spPr>
      </p:pic>
      <p:sp>
        <p:nvSpPr>
          <p:cNvPr id="3" name="Title 1"/>
          <p:cNvSpPr txBox="1">
            <a:spLocks/>
          </p:cNvSpPr>
          <p:nvPr/>
        </p:nvSpPr>
        <p:spPr>
          <a:xfrm>
            <a:off x="1025433" y="145143"/>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Context for Font size</a:t>
            </a:r>
            <a:endParaRPr lang="en-US" sz="4000" dirty="0"/>
          </a:p>
        </p:txBody>
      </p:sp>
    </p:spTree>
    <p:extLst>
      <p:ext uri="{BB962C8B-B14F-4D97-AF65-F5344CB8AC3E}">
        <p14:creationId xmlns:p14="http://schemas.microsoft.com/office/powerpoint/2010/main" val="1434237786"/>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936720" y="44821"/>
            <a:ext cx="7620000" cy="1143000"/>
          </a:xfrm>
        </p:spPr>
        <p:txBody>
          <a:bodyPr/>
          <a:lstStyle/>
          <a:p>
            <a:pPr lvl="0"/>
            <a:r>
              <a:rPr lang="en-US" sz="4800" dirty="0"/>
              <a:t>Advantages</a:t>
            </a:r>
          </a:p>
        </p:txBody>
      </p:sp>
      <p:sp>
        <p:nvSpPr>
          <p:cNvPr id="3" name="Rectangle 4"/>
          <p:cNvSpPr/>
          <p:nvPr/>
        </p:nvSpPr>
        <p:spPr>
          <a:xfrm>
            <a:off x="810000" y="1637640"/>
            <a:ext cx="7855920" cy="4996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5000" rIns="90000" bIns="45000" anchor="t" anchorCtr="0" compatLnSpc="0">
            <a:spAutoFit/>
          </a:bodyPr>
          <a:lstStyle/>
          <a:p>
            <a:pPr marL="0" marR="0" lvl="0" indent="0" algn="l" rtl="0" hangingPunct="1">
              <a:lnSpc>
                <a:spcPct val="100000"/>
              </a:lnSpc>
              <a:spcBef>
                <a:spcPts val="0"/>
              </a:spcBef>
              <a:spcAft>
                <a:spcPts val="0"/>
              </a:spcAft>
              <a:buNone/>
              <a:tabLst/>
            </a:pPr>
            <a:endParaRPr lang="en-US" sz="2800" b="0" i="0" u="none" strike="noStrike" kern="1200" spc="0">
              <a:ln>
                <a:noFill/>
              </a:ln>
              <a:solidFill>
                <a:srgbClr val="000000"/>
              </a:solidFill>
              <a:latin typeface="Calibri" pitchFamily="18"/>
              <a:ea typeface="Microsoft YaHei" pitchFamily="2"/>
              <a:cs typeface="Mangal" pitchFamily="2"/>
            </a:endParaRPr>
          </a:p>
          <a:p>
            <a:pPr marL="0" marR="0" lvl="0" indent="0" algn="l" rtl="0" hangingPunct="1">
              <a:lnSpc>
                <a:spcPct val="100000"/>
              </a:lnSpc>
              <a:spcBef>
                <a:spcPts val="0"/>
              </a:spcBef>
              <a:spcAft>
                <a:spcPts val="0"/>
              </a:spcAft>
              <a:buNone/>
              <a:tabLst/>
            </a:pPr>
            <a:r>
              <a:rPr lang="en-US" sz="2200" b="0" i="0" u="none" strike="noStrike" kern="1200" spc="0">
                <a:ln>
                  <a:noFill/>
                </a:ln>
                <a:solidFill>
                  <a:srgbClr val="000000"/>
                </a:solidFill>
                <a:latin typeface="Calibri" pitchFamily="18"/>
                <a:ea typeface="Microsoft YaHei" pitchFamily="2"/>
                <a:cs typeface="Mangal" pitchFamily="2"/>
              </a:rPr>
              <a:t> </a:t>
            </a:r>
          </a:p>
          <a:p>
            <a:pPr marL="0" marR="0" lvl="0" indent="0" algn="l" rtl="0" hangingPunct="1">
              <a:lnSpc>
                <a:spcPct val="100000"/>
              </a:lnSpc>
              <a:spcBef>
                <a:spcPts val="0"/>
              </a:spcBef>
              <a:spcAft>
                <a:spcPts val="0"/>
              </a:spcAft>
              <a:buNone/>
              <a:tabLst/>
            </a:pPr>
            <a:endParaRPr lang="en-US" sz="2800" b="0" i="0" u="none" strike="noStrike" kern="1200" spc="0">
              <a:ln>
                <a:noFill/>
              </a:ln>
              <a:solidFill>
                <a:srgbClr val="000000"/>
              </a:solidFill>
              <a:latin typeface="Calibri" pitchFamily="18"/>
              <a:ea typeface="Microsoft YaHei" pitchFamily="2"/>
              <a:cs typeface="Mangal" pitchFamily="2"/>
            </a:endParaRPr>
          </a:p>
          <a:p>
            <a:pPr marL="0" marR="0" lvl="0" indent="0" algn="l" rtl="0" hangingPunct="1">
              <a:lnSpc>
                <a:spcPct val="100000"/>
              </a:lnSpc>
              <a:spcBef>
                <a:spcPts val="0"/>
              </a:spcBef>
              <a:spcAft>
                <a:spcPts val="0"/>
              </a:spcAft>
              <a:buNone/>
              <a:tabLst/>
            </a:pPr>
            <a:endParaRPr lang="en-US" sz="2800" b="0" i="0" u="none" strike="noStrike" kern="1200" spc="0">
              <a:ln>
                <a:noFill/>
              </a:ln>
              <a:solidFill>
                <a:srgbClr val="000000"/>
              </a:solidFill>
              <a:latin typeface="Calibri" pitchFamily="18"/>
              <a:ea typeface="Microsoft YaHei" pitchFamily="2"/>
              <a:cs typeface="Mangal" pitchFamily="2"/>
            </a:endParaRPr>
          </a:p>
        </p:txBody>
      </p:sp>
      <p:sp>
        <p:nvSpPr>
          <p:cNvPr id="4" name="TextBox 3"/>
          <p:cNvSpPr txBox="1"/>
          <p:nvPr/>
        </p:nvSpPr>
        <p:spPr>
          <a:xfrm>
            <a:off x="914400" y="1737359"/>
            <a:ext cx="4212220" cy="372687"/>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1" i="0" u="none" strike="noStrike" kern="1200" dirty="0">
                <a:ln>
                  <a:noFill/>
                </a:ln>
                <a:latin typeface="Candara" panose="020E0502030303020204" pitchFamily="34" charset="0"/>
                <a:ea typeface="Microsoft YaHei" pitchFamily="2"/>
                <a:cs typeface="Mangal" pitchFamily="2"/>
              </a:rPr>
              <a:t>Separation of content from presentation</a:t>
            </a:r>
          </a:p>
        </p:txBody>
      </p:sp>
      <p:sp>
        <p:nvSpPr>
          <p:cNvPr id="5" name="TextBox 4"/>
          <p:cNvSpPr txBox="1"/>
          <p:nvPr/>
        </p:nvSpPr>
        <p:spPr>
          <a:xfrm>
            <a:off x="914400" y="2194560"/>
            <a:ext cx="7919710" cy="1499919"/>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CSS facilitates publication of content in multiple presentation formats </a:t>
            </a:r>
            <a:r>
              <a:rPr lang="en-US" sz="1800" b="0" i="0" u="none" strike="noStrike" kern="1200" dirty="0" smtClean="0">
                <a:ln>
                  <a:noFill/>
                </a:ln>
                <a:latin typeface="Candara" panose="020E0502030303020204" pitchFamily="34" charset="0"/>
                <a:ea typeface="Microsoft YaHei" pitchFamily="2"/>
                <a:cs typeface="Mangal" pitchFamily="2"/>
              </a:rPr>
              <a:t>based</a:t>
            </a:r>
            <a:br>
              <a:rPr lang="en-US" sz="1800" b="0" i="0" u="none" strike="noStrike" kern="1200" dirty="0" smtClean="0">
                <a:ln>
                  <a:noFill/>
                </a:ln>
                <a:latin typeface="Candara" panose="020E0502030303020204" pitchFamily="34" charset="0"/>
                <a:ea typeface="Microsoft YaHei" pitchFamily="2"/>
                <a:cs typeface="Mangal" pitchFamily="2"/>
              </a:rPr>
            </a:br>
            <a:r>
              <a:rPr lang="en-US" sz="1800" b="0" i="0" u="none" strike="noStrike" kern="1200" dirty="0" smtClean="0">
                <a:ln>
                  <a:noFill/>
                </a:ln>
                <a:latin typeface="Candara" panose="020E0502030303020204" pitchFamily="34" charset="0"/>
                <a:ea typeface="Microsoft YaHei" pitchFamily="2"/>
                <a:cs typeface="Mangal" pitchFamily="2"/>
              </a:rPr>
              <a:t>on </a:t>
            </a:r>
            <a:r>
              <a:rPr lang="en-US" sz="1800" b="0" i="0" u="none" strike="noStrike" kern="1200" dirty="0">
                <a:ln>
                  <a:noFill/>
                </a:ln>
                <a:latin typeface="Candara" panose="020E0502030303020204" pitchFamily="34" charset="0"/>
                <a:ea typeface="Microsoft YaHei" pitchFamily="2"/>
                <a:cs typeface="Mangal" pitchFamily="2"/>
              </a:rPr>
              <a:t>nominal parameters. Nominal parameters include explicit user preferences, </a:t>
            </a:r>
            <a:r>
              <a:rPr lang="en-US" sz="1800" b="0" i="0" u="none" strike="noStrike" kern="1200" dirty="0" smtClean="0">
                <a:ln>
                  <a:noFill/>
                </a:ln>
                <a:latin typeface="Candara" panose="020E0502030303020204" pitchFamily="34" charset="0"/>
                <a:ea typeface="Microsoft YaHei" pitchFamily="2"/>
                <a:cs typeface="Mangal" pitchFamily="2"/>
              </a:rPr>
              <a:t/>
            </a:r>
            <a:br>
              <a:rPr lang="en-US" sz="1800" b="0" i="0" u="none" strike="noStrike" kern="1200" dirty="0" smtClean="0">
                <a:ln>
                  <a:noFill/>
                </a:ln>
                <a:latin typeface="Candara" panose="020E0502030303020204" pitchFamily="34" charset="0"/>
                <a:ea typeface="Microsoft YaHei" pitchFamily="2"/>
                <a:cs typeface="Mangal" pitchFamily="2"/>
              </a:rPr>
            </a:br>
            <a:r>
              <a:rPr lang="en-US" sz="1800" b="0" i="0" u="none" strike="noStrike" kern="1200" dirty="0" smtClean="0">
                <a:ln>
                  <a:noFill/>
                </a:ln>
                <a:latin typeface="Candara" panose="020E0502030303020204" pitchFamily="34" charset="0"/>
                <a:ea typeface="Microsoft YaHei" pitchFamily="2"/>
                <a:cs typeface="Mangal" pitchFamily="2"/>
              </a:rPr>
              <a:t>different </a:t>
            </a:r>
            <a:r>
              <a:rPr lang="en-US" sz="1800" b="0" i="0" u="none" strike="noStrike" kern="1200" dirty="0">
                <a:ln>
                  <a:noFill/>
                </a:ln>
                <a:latin typeface="Candara" panose="020E0502030303020204" pitchFamily="34" charset="0"/>
                <a:ea typeface="Microsoft YaHei" pitchFamily="2"/>
                <a:cs typeface="Mangal" pitchFamily="2"/>
              </a:rPr>
              <a:t>web browsers, the type of device being used to view the content </a:t>
            </a:r>
            <a:r>
              <a:rPr lang="en-US" sz="1800" b="0" i="0" u="none" strike="noStrike" kern="1200" dirty="0" smtClean="0">
                <a:ln>
                  <a:noFill/>
                </a:ln>
                <a:latin typeface="Candara" panose="020E0502030303020204" pitchFamily="34" charset="0"/>
                <a:ea typeface="Microsoft YaHei" pitchFamily="2"/>
                <a:cs typeface="Mangal" pitchFamily="2"/>
              </a:rPr>
              <a:t/>
            </a:r>
            <a:br>
              <a:rPr lang="en-US" sz="1800" b="0" i="0" u="none" strike="noStrike" kern="1200" dirty="0" smtClean="0">
                <a:ln>
                  <a:noFill/>
                </a:ln>
                <a:latin typeface="Candara" panose="020E0502030303020204" pitchFamily="34" charset="0"/>
                <a:ea typeface="Microsoft YaHei" pitchFamily="2"/>
                <a:cs typeface="Mangal" pitchFamily="2"/>
              </a:rPr>
            </a:br>
            <a:r>
              <a:rPr lang="en-US" sz="1800" b="0" i="0" u="none" strike="noStrike" kern="1200" dirty="0" smtClean="0">
                <a:ln>
                  <a:noFill/>
                </a:ln>
                <a:latin typeface="Candara" panose="020E0502030303020204" pitchFamily="34" charset="0"/>
                <a:ea typeface="Microsoft YaHei" pitchFamily="2"/>
                <a:cs typeface="Mangal" pitchFamily="2"/>
              </a:rPr>
              <a:t>(</a:t>
            </a:r>
            <a:r>
              <a:rPr lang="en-US" sz="1800" b="0" i="0" u="none" strike="noStrike" kern="1200" dirty="0">
                <a:ln>
                  <a:noFill/>
                </a:ln>
                <a:latin typeface="Candara" panose="020E0502030303020204" pitchFamily="34" charset="0"/>
                <a:ea typeface="Microsoft YaHei" pitchFamily="2"/>
                <a:cs typeface="Mangal" pitchFamily="2"/>
              </a:rPr>
              <a:t>a desktop computer or mobile Internet device), the geographic location of the </a:t>
            </a:r>
            <a:r>
              <a:rPr lang="en-US" sz="1800" b="0" i="0" u="none" strike="noStrike" kern="1200" dirty="0" smtClean="0">
                <a:ln>
                  <a:noFill/>
                </a:ln>
                <a:latin typeface="Candara" panose="020E0502030303020204" pitchFamily="34" charset="0"/>
                <a:ea typeface="Microsoft YaHei" pitchFamily="2"/>
                <a:cs typeface="Mangal" pitchFamily="2"/>
              </a:rPr>
              <a:t/>
            </a:r>
            <a:br>
              <a:rPr lang="en-US" sz="1800" b="0" i="0" u="none" strike="noStrike" kern="1200" dirty="0" smtClean="0">
                <a:ln>
                  <a:noFill/>
                </a:ln>
                <a:latin typeface="Candara" panose="020E0502030303020204" pitchFamily="34" charset="0"/>
                <a:ea typeface="Microsoft YaHei" pitchFamily="2"/>
                <a:cs typeface="Mangal" pitchFamily="2"/>
              </a:rPr>
            </a:br>
            <a:r>
              <a:rPr lang="en-US" sz="1800" b="0" i="0" u="none" strike="noStrike" kern="1200" dirty="0" smtClean="0">
                <a:ln>
                  <a:noFill/>
                </a:ln>
                <a:latin typeface="Candara" panose="020E0502030303020204" pitchFamily="34" charset="0"/>
                <a:ea typeface="Microsoft YaHei" pitchFamily="2"/>
                <a:cs typeface="Mangal" pitchFamily="2"/>
              </a:rPr>
              <a:t>user </a:t>
            </a:r>
            <a:r>
              <a:rPr lang="en-US" sz="1800" b="0" i="0" u="none" strike="noStrike" kern="1200" dirty="0">
                <a:ln>
                  <a:noFill/>
                </a:ln>
                <a:latin typeface="Candara" panose="020E0502030303020204" pitchFamily="34" charset="0"/>
                <a:ea typeface="Microsoft YaHei" pitchFamily="2"/>
                <a:cs typeface="Mangal" pitchFamily="2"/>
              </a:rPr>
              <a:t>and many other variables.</a:t>
            </a:r>
          </a:p>
        </p:txBody>
      </p:sp>
      <p:sp>
        <p:nvSpPr>
          <p:cNvPr id="6" name="TextBox 5"/>
          <p:cNvSpPr txBox="1"/>
          <p:nvPr/>
        </p:nvSpPr>
        <p:spPr>
          <a:xfrm>
            <a:off x="897839" y="3680279"/>
            <a:ext cx="1263914" cy="372687"/>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1" i="0" u="none" strike="noStrike" kern="1200" dirty="0" smtClean="0">
                <a:ln>
                  <a:noFill/>
                </a:ln>
                <a:latin typeface="Candara" panose="020E0502030303020204" pitchFamily="34" charset="0"/>
                <a:ea typeface="Microsoft YaHei" pitchFamily="2"/>
                <a:cs typeface="Mangal" pitchFamily="2"/>
              </a:rPr>
              <a:t>Bandwidth</a:t>
            </a:r>
            <a:endParaRPr lang="en-US" sz="1800" b="1" i="0" u="none" strike="noStrike" kern="1200" dirty="0">
              <a:ln>
                <a:noFill/>
              </a:ln>
              <a:latin typeface="Candara" panose="020E0502030303020204" pitchFamily="34" charset="0"/>
              <a:ea typeface="Microsoft YaHei" pitchFamily="2"/>
              <a:cs typeface="Mangal" pitchFamily="2"/>
            </a:endParaRPr>
          </a:p>
        </p:txBody>
      </p:sp>
      <p:sp>
        <p:nvSpPr>
          <p:cNvPr id="7" name="TextBox 6"/>
          <p:cNvSpPr txBox="1"/>
          <p:nvPr/>
        </p:nvSpPr>
        <p:spPr>
          <a:xfrm>
            <a:off x="936720" y="4109040"/>
            <a:ext cx="7522229" cy="1781726"/>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dirty="0">
                <a:ln>
                  <a:noFill/>
                </a:ln>
                <a:latin typeface="Candara" panose="020E0502030303020204" pitchFamily="34" charset="0"/>
                <a:ea typeface="Microsoft YaHei" pitchFamily="2"/>
                <a:cs typeface="Mangal" pitchFamily="2"/>
              </a:rPr>
              <a:t>A </a:t>
            </a:r>
            <a:r>
              <a:rPr lang="en-US" sz="1800" b="0" i="0" u="none" strike="noStrike" kern="1200" dirty="0" err="1">
                <a:ln>
                  <a:noFill/>
                </a:ln>
                <a:latin typeface="Candara" panose="020E0502030303020204" pitchFamily="34" charset="0"/>
                <a:ea typeface="Microsoft YaHei" pitchFamily="2"/>
                <a:cs typeface="Mangal" pitchFamily="2"/>
              </a:rPr>
              <a:t>stylesheet</a:t>
            </a:r>
            <a:r>
              <a:rPr lang="en-US" sz="1800" b="0" i="0" u="none" strike="noStrike" kern="1200" dirty="0">
                <a:ln>
                  <a:noFill/>
                </a:ln>
                <a:latin typeface="Candara" panose="020E0502030303020204" pitchFamily="34" charset="0"/>
                <a:ea typeface="Microsoft YaHei" pitchFamily="2"/>
                <a:cs typeface="Mangal" pitchFamily="2"/>
              </a:rPr>
              <a:t>, internal or external, specifies the style once for a range of </a:t>
            </a:r>
            <a:r>
              <a:rPr lang="en-US" sz="1800" b="0" i="0" u="none" strike="noStrike" kern="1200" dirty="0" smtClean="0">
                <a:ln>
                  <a:noFill/>
                </a:ln>
                <a:latin typeface="Candara" panose="020E0502030303020204" pitchFamily="34" charset="0"/>
                <a:ea typeface="Microsoft YaHei" pitchFamily="2"/>
                <a:cs typeface="Mangal" pitchFamily="2"/>
              </a:rPr>
              <a:t/>
            </a:r>
            <a:br>
              <a:rPr lang="en-US" sz="1800" b="0" i="0" u="none" strike="noStrike" kern="1200" dirty="0" smtClean="0">
                <a:ln>
                  <a:noFill/>
                </a:ln>
                <a:latin typeface="Candara" panose="020E0502030303020204" pitchFamily="34" charset="0"/>
                <a:ea typeface="Microsoft YaHei" pitchFamily="2"/>
                <a:cs typeface="Mangal" pitchFamily="2"/>
              </a:rPr>
            </a:br>
            <a:r>
              <a:rPr lang="en-US" sz="1800" b="0" i="0" u="none" strike="noStrike" kern="1200" dirty="0" smtClean="0">
                <a:ln>
                  <a:noFill/>
                </a:ln>
                <a:latin typeface="Candara" panose="020E0502030303020204" pitchFamily="34" charset="0"/>
                <a:ea typeface="Microsoft YaHei" pitchFamily="2"/>
                <a:cs typeface="Mangal" pitchFamily="2"/>
              </a:rPr>
              <a:t>HTML </a:t>
            </a:r>
            <a:r>
              <a:rPr lang="en-US" sz="1800" b="0" i="0" u="none" strike="noStrike" kern="1200" dirty="0">
                <a:ln>
                  <a:noFill/>
                </a:ln>
                <a:latin typeface="Candara" panose="020E0502030303020204" pitchFamily="34" charset="0"/>
                <a:ea typeface="Microsoft YaHei" pitchFamily="2"/>
                <a:cs typeface="Mangal" pitchFamily="2"/>
              </a:rPr>
              <a:t>elements selected by class, type or relationship to others. </a:t>
            </a:r>
            <a:r>
              <a:rPr lang="en-US" sz="1800" b="0" i="0" u="none" strike="noStrike" kern="1200" dirty="0" smtClean="0">
                <a:ln>
                  <a:noFill/>
                </a:ln>
                <a:latin typeface="Candara" panose="020E0502030303020204" pitchFamily="34" charset="0"/>
                <a:ea typeface="Microsoft YaHei" pitchFamily="2"/>
                <a:cs typeface="Mangal" pitchFamily="2"/>
              </a:rPr>
              <a:t/>
            </a:r>
            <a:br>
              <a:rPr lang="en-US" sz="1800" b="0" i="0" u="none" strike="noStrike" kern="1200" dirty="0" smtClean="0">
                <a:ln>
                  <a:noFill/>
                </a:ln>
                <a:latin typeface="Candara" panose="020E0502030303020204" pitchFamily="34" charset="0"/>
                <a:ea typeface="Microsoft YaHei" pitchFamily="2"/>
                <a:cs typeface="Mangal" pitchFamily="2"/>
              </a:rPr>
            </a:br>
            <a:r>
              <a:rPr lang="en-US" sz="1800" b="0" i="0" u="none" strike="noStrike" kern="1200" dirty="0" smtClean="0">
                <a:ln>
                  <a:noFill/>
                </a:ln>
                <a:latin typeface="Candara" panose="020E0502030303020204" pitchFamily="34" charset="0"/>
                <a:ea typeface="Microsoft YaHei" pitchFamily="2"/>
                <a:cs typeface="Mangal" pitchFamily="2"/>
              </a:rPr>
              <a:t>This </a:t>
            </a:r>
            <a:r>
              <a:rPr lang="en-US" sz="1800" b="0" i="0" u="none" strike="noStrike" kern="1200" dirty="0">
                <a:ln>
                  <a:noFill/>
                </a:ln>
                <a:latin typeface="Candara" panose="020E0502030303020204" pitchFamily="34" charset="0"/>
                <a:ea typeface="Microsoft YaHei" pitchFamily="2"/>
                <a:cs typeface="Mangal" pitchFamily="2"/>
              </a:rPr>
              <a:t>is much more efficient than repeating style information inline for each </a:t>
            </a:r>
            <a:r>
              <a:rPr lang="en-US" sz="1800" b="0" i="0" u="none" strike="noStrike" kern="1200" dirty="0" smtClean="0">
                <a:ln>
                  <a:noFill/>
                </a:ln>
                <a:latin typeface="Candara" panose="020E0502030303020204" pitchFamily="34" charset="0"/>
                <a:ea typeface="Microsoft YaHei" pitchFamily="2"/>
                <a:cs typeface="Mangal" pitchFamily="2"/>
              </a:rPr>
              <a:t/>
            </a:r>
            <a:br>
              <a:rPr lang="en-US" sz="1800" b="0" i="0" u="none" strike="noStrike" kern="1200" dirty="0" smtClean="0">
                <a:ln>
                  <a:noFill/>
                </a:ln>
                <a:latin typeface="Candara" panose="020E0502030303020204" pitchFamily="34" charset="0"/>
                <a:ea typeface="Microsoft YaHei" pitchFamily="2"/>
                <a:cs typeface="Mangal" pitchFamily="2"/>
              </a:rPr>
            </a:br>
            <a:r>
              <a:rPr lang="en-US" sz="1800" b="0" i="0" u="none" strike="noStrike" kern="1200" dirty="0" smtClean="0">
                <a:ln>
                  <a:noFill/>
                </a:ln>
                <a:latin typeface="Candara" panose="020E0502030303020204" pitchFamily="34" charset="0"/>
                <a:ea typeface="Microsoft YaHei" pitchFamily="2"/>
                <a:cs typeface="Mangal" pitchFamily="2"/>
              </a:rPr>
              <a:t>occurrence </a:t>
            </a:r>
            <a:r>
              <a:rPr lang="en-US" sz="1800" b="0" i="0" u="none" strike="noStrike" kern="1200" dirty="0">
                <a:ln>
                  <a:noFill/>
                </a:ln>
                <a:latin typeface="Candara" panose="020E0502030303020204" pitchFamily="34" charset="0"/>
                <a:ea typeface="Microsoft YaHei" pitchFamily="2"/>
                <a:cs typeface="Mangal" pitchFamily="2"/>
              </a:rPr>
              <a:t>of the element. An external </a:t>
            </a:r>
            <a:r>
              <a:rPr lang="en-US" sz="1800" b="0" i="0" u="none" strike="noStrike" kern="1200" dirty="0" err="1">
                <a:ln>
                  <a:noFill/>
                </a:ln>
                <a:latin typeface="Candara" panose="020E0502030303020204" pitchFamily="34" charset="0"/>
                <a:ea typeface="Microsoft YaHei" pitchFamily="2"/>
                <a:cs typeface="Mangal" pitchFamily="2"/>
              </a:rPr>
              <a:t>stylesheet</a:t>
            </a:r>
            <a:r>
              <a:rPr lang="en-US" sz="1800" b="0" i="0" u="none" strike="noStrike" kern="1200" dirty="0">
                <a:ln>
                  <a:noFill/>
                </a:ln>
                <a:latin typeface="Candara" panose="020E0502030303020204" pitchFamily="34" charset="0"/>
                <a:ea typeface="Microsoft YaHei" pitchFamily="2"/>
                <a:cs typeface="Mangal" pitchFamily="2"/>
              </a:rPr>
              <a:t> is usually stored in the </a:t>
            </a:r>
            <a:r>
              <a:rPr lang="en-US" sz="1800" b="0" i="0" u="none" strike="noStrike" kern="1200" dirty="0" smtClean="0">
                <a:ln>
                  <a:noFill/>
                </a:ln>
                <a:latin typeface="Candara" panose="020E0502030303020204" pitchFamily="34" charset="0"/>
                <a:ea typeface="Microsoft YaHei" pitchFamily="2"/>
                <a:cs typeface="Mangal" pitchFamily="2"/>
              </a:rPr>
              <a:t/>
            </a:r>
            <a:br>
              <a:rPr lang="en-US" sz="1800" b="0" i="0" u="none" strike="noStrike" kern="1200" dirty="0" smtClean="0">
                <a:ln>
                  <a:noFill/>
                </a:ln>
                <a:latin typeface="Candara" panose="020E0502030303020204" pitchFamily="34" charset="0"/>
                <a:ea typeface="Microsoft YaHei" pitchFamily="2"/>
                <a:cs typeface="Mangal" pitchFamily="2"/>
              </a:rPr>
            </a:br>
            <a:r>
              <a:rPr lang="en-US" sz="1800" b="0" i="0" u="none" strike="noStrike" kern="1200" dirty="0" smtClean="0">
                <a:ln>
                  <a:noFill/>
                </a:ln>
                <a:latin typeface="Candara" panose="020E0502030303020204" pitchFamily="34" charset="0"/>
                <a:ea typeface="Microsoft YaHei" pitchFamily="2"/>
                <a:cs typeface="Mangal" pitchFamily="2"/>
              </a:rPr>
              <a:t>browser </a:t>
            </a:r>
            <a:r>
              <a:rPr lang="en-US" sz="1800" b="0" i="0" u="none" strike="noStrike" kern="1200" dirty="0">
                <a:ln>
                  <a:noFill/>
                </a:ln>
                <a:latin typeface="Candara" panose="020E0502030303020204" pitchFamily="34" charset="0"/>
                <a:ea typeface="Microsoft YaHei" pitchFamily="2"/>
                <a:cs typeface="Mangal" pitchFamily="2"/>
              </a:rPr>
              <a:t>cache, and can therefore be used on multiple pages without being </a:t>
            </a:r>
            <a:r>
              <a:rPr lang="en-US" sz="1800" b="0" i="0" u="none" strike="noStrike" kern="1200" dirty="0" smtClean="0">
                <a:ln>
                  <a:noFill/>
                </a:ln>
                <a:latin typeface="Candara" panose="020E0502030303020204" pitchFamily="34" charset="0"/>
                <a:ea typeface="Microsoft YaHei" pitchFamily="2"/>
                <a:cs typeface="Mangal" pitchFamily="2"/>
              </a:rPr>
              <a:t/>
            </a:r>
            <a:br>
              <a:rPr lang="en-US" sz="1800" b="0" i="0" u="none" strike="noStrike" kern="1200" dirty="0" smtClean="0">
                <a:ln>
                  <a:noFill/>
                </a:ln>
                <a:latin typeface="Candara" panose="020E0502030303020204" pitchFamily="34" charset="0"/>
                <a:ea typeface="Microsoft YaHei" pitchFamily="2"/>
                <a:cs typeface="Mangal" pitchFamily="2"/>
              </a:rPr>
            </a:br>
            <a:r>
              <a:rPr lang="en-US" sz="1800" b="0" i="0" u="none" strike="noStrike" kern="1200" dirty="0" smtClean="0">
                <a:ln>
                  <a:noFill/>
                </a:ln>
                <a:latin typeface="Candara" panose="020E0502030303020204" pitchFamily="34" charset="0"/>
                <a:ea typeface="Microsoft YaHei" pitchFamily="2"/>
                <a:cs typeface="Mangal" pitchFamily="2"/>
              </a:rPr>
              <a:t>reloaded</a:t>
            </a:r>
            <a:r>
              <a:rPr lang="en-US" sz="1800" b="0" i="0" u="none" strike="noStrike" kern="1200" dirty="0">
                <a:ln>
                  <a:noFill/>
                </a:ln>
                <a:latin typeface="Candara" panose="020E0502030303020204" pitchFamily="34" charset="0"/>
                <a:ea typeface="Microsoft YaHei" pitchFamily="2"/>
                <a:cs typeface="Mangal" pitchFamily="2"/>
              </a:rPr>
              <a:t>, further reducing data transfer over a network.</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Shape 239"/>
          <p:cNvPicPr preferRelativeResize="0"/>
          <p:nvPr/>
        </p:nvPicPr>
        <p:blipFill>
          <a:blip r:embed="rId3">
            <a:alphaModFix/>
          </a:blip>
          <a:stretch>
            <a:fillRect/>
          </a:stretch>
        </p:blipFill>
        <p:spPr>
          <a:xfrm>
            <a:off x="304800" y="3177116"/>
            <a:ext cx="8761412" cy="3206749"/>
          </a:xfrm>
          <a:prstGeom prst="rect">
            <a:avLst/>
          </a:prstGeom>
          <a:noFill/>
          <a:ln>
            <a:noFill/>
          </a:ln>
        </p:spPr>
      </p:pic>
      <p:sp>
        <p:nvSpPr>
          <p:cNvPr id="240" name="Shape 240"/>
          <p:cNvSpPr/>
          <p:nvPr/>
        </p:nvSpPr>
        <p:spPr>
          <a:xfrm>
            <a:off x="759512" y="1723817"/>
            <a:ext cx="3925994" cy="181588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0" i="0" u="none" strike="noStrike" cap="none" dirty="0">
                <a:solidFill>
                  <a:schemeClr val="dk1"/>
                </a:solidFill>
                <a:latin typeface="Candara" panose="020E0502030303020204" pitchFamily="34" charset="0"/>
                <a:ea typeface="Arial"/>
                <a:cs typeface="Arial"/>
                <a:sym typeface="Arial"/>
              </a:rPr>
              <a:t>12 Column grid</a:t>
            </a:r>
          </a:p>
          <a:p>
            <a:pPr marL="0" marR="0" lvl="0" indent="0" algn="l" rtl="0">
              <a:spcBef>
                <a:spcPts val="0"/>
              </a:spcBef>
              <a:buSzPct val="25000"/>
              <a:buNone/>
            </a:pPr>
            <a:r>
              <a:rPr lang="en-US" sz="3600" b="0" i="0" u="none" strike="noStrike" cap="none" dirty="0">
                <a:solidFill>
                  <a:schemeClr val="dk1"/>
                </a:solidFill>
                <a:latin typeface="Candara" panose="020E0502030303020204" pitchFamily="34" charset="0"/>
                <a:ea typeface="Arial"/>
                <a:cs typeface="Arial"/>
                <a:sym typeface="Arial"/>
              </a:rPr>
              <a:t>10</a:t>
            </a:r>
            <a:r>
              <a:rPr lang="en-US" sz="2000" b="0" i="0" u="none" strike="noStrike" cap="none" dirty="0">
                <a:solidFill>
                  <a:schemeClr val="dk1"/>
                </a:solidFill>
                <a:latin typeface="Candara" panose="020E0502030303020204" pitchFamily="34" charset="0"/>
                <a:ea typeface="Arial"/>
                <a:cs typeface="Arial"/>
                <a:sym typeface="Arial"/>
              </a:rPr>
              <a:t>px</a:t>
            </a:r>
            <a:r>
              <a:rPr lang="en-US" sz="3600" b="0" i="0" u="none" strike="noStrike" cap="none" dirty="0">
                <a:solidFill>
                  <a:schemeClr val="dk1"/>
                </a:solidFill>
                <a:latin typeface="Candara" panose="020E0502030303020204" pitchFamily="34" charset="0"/>
                <a:ea typeface="Arial"/>
                <a:cs typeface="Arial"/>
                <a:sym typeface="Arial"/>
              </a:rPr>
              <a:t> L/R margins</a:t>
            </a:r>
          </a:p>
          <a:p>
            <a:pPr marL="0" marR="0" lvl="0" indent="0" algn="l" rtl="0">
              <a:spcBef>
                <a:spcPts val="0"/>
              </a:spcBef>
              <a:buNone/>
            </a:pPr>
            <a:endParaRPr sz="1800" b="0" i="0" u="none" strike="noStrike" cap="none" dirty="0">
              <a:solidFill>
                <a:schemeClr val="dk1"/>
              </a:solidFill>
              <a:latin typeface="Arial"/>
              <a:ea typeface="Arial"/>
              <a:cs typeface="Arial"/>
              <a:sym typeface="Arial"/>
            </a:endParaRPr>
          </a:p>
        </p:txBody>
      </p:sp>
      <p:sp>
        <p:nvSpPr>
          <p:cNvPr id="241" name="Shape 241"/>
          <p:cNvSpPr/>
          <p:nvPr/>
        </p:nvSpPr>
        <p:spPr>
          <a:xfrm>
            <a:off x="5313759" y="1723817"/>
            <a:ext cx="3124199" cy="14465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0" i="0" u="none" strike="noStrike" cap="none" dirty="0" smtClean="0">
                <a:solidFill>
                  <a:schemeClr val="dk1"/>
                </a:solidFill>
                <a:latin typeface="Candara" panose="020E0502030303020204" pitchFamily="34" charset="0"/>
                <a:ea typeface="Arial"/>
                <a:cs typeface="Arial"/>
                <a:sym typeface="Arial"/>
              </a:rPr>
              <a:t>20</a:t>
            </a:r>
            <a:r>
              <a:rPr lang="en-US" sz="2000" b="0" i="0" u="none" strike="noStrike" cap="none" dirty="0" smtClean="0">
                <a:solidFill>
                  <a:schemeClr val="dk1"/>
                </a:solidFill>
                <a:latin typeface="Candara" panose="020E0502030303020204" pitchFamily="34" charset="0"/>
                <a:ea typeface="Arial"/>
                <a:cs typeface="Arial"/>
                <a:sym typeface="Arial"/>
              </a:rPr>
              <a:t>px</a:t>
            </a:r>
            <a:r>
              <a:rPr lang="en-US" sz="3600" b="0" i="0" u="none" strike="noStrike" cap="none" dirty="0" smtClean="0">
                <a:solidFill>
                  <a:schemeClr val="dk1"/>
                </a:solidFill>
                <a:latin typeface="Candara" panose="020E0502030303020204" pitchFamily="34" charset="0"/>
                <a:ea typeface="Arial"/>
                <a:cs typeface="Arial"/>
                <a:sym typeface="Arial"/>
              </a:rPr>
              <a:t> gutters</a:t>
            </a:r>
          </a:p>
          <a:p>
            <a:pPr marL="0" marR="0" lvl="0" indent="0" algn="l" rtl="0">
              <a:spcBef>
                <a:spcPts val="0"/>
              </a:spcBef>
              <a:buSzPct val="25000"/>
              <a:buNone/>
            </a:pPr>
            <a:r>
              <a:rPr lang="en-US" sz="3600" b="0" i="0" u="none" strike="noStrike" cap="none" dirty="0" smtClean="0">
                <a:solidFill>
                  <a:schemeClr val="dk1"/>
                </a:solidFill>
                <a:latin typeface="Candara" panose="020E0502030303020204" pitchFamily="34" charset="0"/>
                <a:ea typeface="Arial"/>
                <a:cs typeface="Arial"/>
                <a:sym typeface="Arial"/>
              </a:rPr>
              <a:t>60</a:t>
            </a:r>
            <a:r>
              <a:rPr lang="en-US" sz="2000" b="0" i="0" u="none" strike="noStrike" cap="none" dirty="0" smtClean="0">
                <a:solidFill>
                  <a:schemeClr val="dk1"/>
                </a:solidFill>
                <a:latin typeface="Candara" panose="020E0502030303020204" pitchFamily="34" charset="0"/>
                <a:ea typeface="Arial"/>
                <a:cs typeface="Arial"/>
                <a:sym typeface="Arial"/>
              </a:rPr>
              <a:t>px</a:t>
            </a:r>
            <a:r>
              <a:rPr lang="en-US" sz="3600" b="0" i="0" u="none" strike="noStrike" cap="none" dirty="0" smtClean="0">
                <a:solidFill>
                  <a:schemeClr val="dk1"/>
                </a:solidFill>
                <a:latin typeface="Candara" panose="020E0502030303020204" pitchFamily="34" charset="0"/>
                <a:ea typeface="Arial"/>
                <a:cs typeface="Arial"/>
                <a:sym typeface="Arial"/>
              </a:rPr>
              <a:t> columns</a:t>
            </a:r>
          </a:p>
          <a:p>
            <a:pPr marL="0" marR="0" lvl="0" indent="0" algn="l" rtl="0">
              <a:spcBef>
                <a:spcPts val="0"/>
              </a:spcBef>
              <a:buNone/>
            </a:pPr>
            <a:endParaRPr sz="1800" b="0" i="0" u="none" strike="noStrike" cap="none" dirty="0">
              <a:solidFill>
                <a:schemeClr val="dk1"/>
              </a:solidFill>
              <a:latin typeface="Arial"/>
              <a:ea typeface="Arial"/>
              <a:cs typeface="Arial"/>
              <a:sym typeface="Arial"/>
            </a:endParaRPr>
          </a:p>
        </p:txBody>
      </p:sp>
      <p:sp>
        <p:nvSpPr>
          <p:cNvPr id="6"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err="1" smtClean="0"/>
              <a:t>Pizzamore</a:t>
            </a:r>
            <a:r>
              <a:rPr lang="en-US" sz="4000" dirty="0" smtClean="0"/>
              <a:t> 960</a:t>
            </a:r>
            <a:r>
              <a:rPr lang="en-US" altLang="zh-CN" sz="4000" dirty="0" smtClean="0"/>
              <a:t>px grid</a:t>
            </a:r>
            <a:endParaRPr lang="en-US" sz="4000" dirty="0"/>
          </a:p>
        </p:txBody>
      </p:sp>
    </p:spTree>
    <p:extLst>
      <p:ext uri="{BB962C8B-B14F-4D97-AF65-F5344CB8AC3E}">
        <p14:creationId xmlns:p14="http://schemas.microsoft.com/office/powerpoint/2010/main" val="2530097682"/>
      </p:ext>
    </p:extLst>
  </p:cSld>
  <p:clrMapOvr>
    <a:masterClrMapping/>
  </p:clrMapOvr>
  <p:transition spd="slow">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Shape 247"/>
          <p:cNvPicPr preferRelativeResize="0"/>
          <p:nvPr/>
        </p:nvPicPr>
        <p:blipFill>
          <a:blip r:embed="rId3">
            <a:alphaModFix/>
          </a:blip>
          <a:stretch>
            <a:fillRect/>
          </a:stretch>
        </p:blipFill>
        <p:spPr>
          <a:xfrm>
            <a:off x="605364" y="1295400"/>
            <a:ext cx="8005236" cy="5181599"/>
          </a:xfrm>
          <a:prstGeom prst="rect">
            <a:avLst/>
          </a:prstGeom>
          <a:noFill/>
          <a:ln>
            <a:noFill/>
          </a:ln>
        </p:spPr>
      </p:pic>
      <p:sp>
        <p:nvSpPr>
          <p:cNvPr id="248" name="Shape 248"/>
          <p:cNvSpPr/>
          <p:nvPr/>
        </p:nvSpPr>
        <p:spPr>
          <a:xfrm>
            <a:off x="5340926" y="1447800"/>
            <a:ext cx="3200401" cy="276998"/>
          </a:xfrm>
          <a:prstGeom prst="rect">
            <a:avLst/>
          </a:prstGeom>
          <a:gradFill>
            <a:gsLst>
              <a:gs pos="0">
                <a:srgbClr val="D8D8D8"/>
              </a:gs>
              <a:gs pos="50000">
                <a:srgbClr val="F2F2F2"/>
              </a:gs>
              <a:gs pos="100000">
                <a:srgbClr val="CDE0F6"/>
              </a:gs>
            </a:gsLst>
            <a:lin ang="5400000" scaled="0"/>
          </a:grad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a:solidFill>
                  <a:schemeClr val="dk1"/>
                </a:solidFill>
                <a:latin typeface="Arial"/>
                <a:ea typeface="Arial"/>
                <a:cs typeface="Arial"/>
                <a:sym typeface="Arial"/>
              </a:rPr>
              <a:t>Head Navigation – 5 column</a:t>
            </a:r>
          </a:p>
        </p:txBody>
      </p:sp>
      <p:sp>
        <p:nvSpPr>
          <p:cNvPr id="249" name="Shape 249"/>
          <p:cNvSpPr/>
          <p:nvPr/>
        </p:nvSpPr>
        <p:spPr>
          <a:xfrm>
            <a:off x="605364" y="1905000"/>
            <a:ext cx="8001000" cy="1015662"/>
          </a:xfrm>
          <a:prstGeom prst="rect">
            <a:avLst/>
          </a:prstGeom>
          <a:gradFill>
            <a:gsLst>
              <a:gs pos="0">
                <a:srgbClr val="D8D8D8"/>
              </a:gs>
              <a:gs pos="50000">
                <a:srgbClr val="F2F2F2"/>
              </a:gs>
              <a:gs pos="100000">
                <a:srgbClr val="CDE0F6"/>
              </a:gs>
            </a:gsLst>
            <a:lin ang="5400000" scaled="0"/>
          </a:grad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a:solidFill>
                  <a:schemeClr val="dk1"/>
                </a:solidFill>
                <a:latin typeface="Arial"/>
                <a:ea typeface="Arial"/>
                <a:cs typeface="Arial"/>
                <a:sym typeface="Arial"/>
              </a:rPr>
              <a:t>Title Banner – 12 column</a:t>
            </a:r>
          </a:p>
          <a:p>
            <a:pPr marL="0" marR="0" lvl="0" indent="0" algn="ctr" rtl="0">
              <a:spcBef>
                <a:spcPts val="0"/>
              </a:spcBef>
              <a:buNone/>
            </a:pPr>
            <a:endParaRPr sz="1800" b="0" i="0" u="none" strike="noStrike" cap="none">
              <a:solidFill>
                <a:schemeClr val="dk1"/>
              </a:solidFill>
              <a:latin typeface="Arial"/>
              <a:ea typeface="Arial"/>
              <a:cs typeface="Arial"/>
              <a:sym typeface="Arial"/>
            </a:endParaRPr>
          </a:p>
          <a:p>
            <a:pPr marL="0" marR="0" lvl="0" indent="0" algn="ctr" rtl="0">
              <a:spcBef>
                <a:spcPts val="0"/>
              </a:spcBef>
              <a:buNone/>
            </a:pPr>
            <a:endParaRPr sz="1800" b="0" i="0" u="none" strike="noStrike" cap="none">
              <a:solidFill>
                <a:schemeClr val="dk1"/>
              </a:solidFill>
              <a:latin typeface="Arial"/>
              <a:ea typeface="Arial"/>
              <a:cs typeface="Arial"/>
              <a:sym typeface="Arial"/>
            </a:endParaRPr>
          </a:p>
          <a:p>
            <a:pPr marL="0" marR="0" lvl="0" indent="0" algn="ctr" rtl="0">
              <a:spcBef>
                <a:spcPts val="0"/>
              </a:spcBef>
              <a:buNone/>
            </a:pPr>
            <a:endParaRPr sz="1800" b="0" i="0" u="none" strike="noStrike" cap="none">
              <a:solidFill>
                <a:schemeClr val="dk1"/>
              </a:solidFill>
              <a:latin typeface="Arial"/>
              <a:ea typeface="Arial"/>
              <a:cs typeface="Arial"/>
              <a:sym typeface="Arial"/>
            </a:endParaRPr>
          </a:p>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250" name="Shape 250"/>
          <p:cNvSpPr/>
          <p:nvPr/>
        </p:nvSpPr>
        <p:spPr>
          <a:xfrm>
            <a:off x="1371600" y="3048000"/>
            <a:ext cx="6476999" cy="276998"/>
          </a:xfrm>
          <a:prstGeom prst="rect">
            <a:avLst/>
          </a:prstGeom>
          <a:gradFill>
            <a:gsLst>
              <a:gs pos="0">
                <a:srgbClr val="D8D8D8"/>
              </a:gs>
              <a:gs pos="50000">
                <a:srgbClr val="F2F2F2"/>
              </a:gs>
              <a:gs pos="100000">
                <a:srgbClr val="CDE0F6"/>
              </a:gs>
            </a:gsLst>
            <a:lin ang="5400000" scaled="0"/>
          </a:grad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a:solidFill>
                  <a:schemeClr val="dk1"/>
                </a:solidFill>
                <a:latin typeface="Arial"/>
                <a:ea typeface="Arial"/>
                <a:cs typeface="Arial"/>
                <a:sym typeface="Arial"/>
              </a:rPr>
              <a:t>Site Blurb – 10 column</a:t>
            </a:r>
          </a:p>
        </p:txBody>
      </p:sp>
      <p:sp>
        <p:nvSpPr>
          <p:cNvPr id="251" name="Shape 251"/>
          <p:cNvSpPr/>
          <p:nvPr/>
        </p:nvSpPr>
        <p:spPr>
          <a:xfrm>
            <a:off x="609599" y="3456801"/>
            <a:ext cx="8001000" cy="830996"/>
          </a:xfrm>
          <a:prstGeom prst="rect">
            <a:avLst/>
          </a:prstGeom>
          <a:gradFill>
            <a:gsLst>
              <a:gs pos="0">
                <a:srgbClr val="D8D8D8"/>
              </a:gs>
              <a:gs pos="50000">
                <a:srgbClr val="F2F2F2"/>
              </a:gs>
              <a:gs pos="100000">
                <a:srgbClr val="CDE0F6"/>
              </a:gs>
            </a:gsLst>
            <a:lin ang="5400000" scaled="0"/>
          </a:grad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a:solidFill>
                  <a:schemeClr val="dk1"/>
                </a:solidFill>
                <a:latin typeface="Arial"/>
                <a:ea typeface="Arial"/>
                <a:cs typeface="Arial"/>
                <a:sym typeface="Arial"/>
              </a:rPr>
              <a:t>Content Area – 12 column</a:t>
            </a:r>
          </a:p>
          <a:p>
            <a:pPr marL="0" marR="0" lvl="0" indent="0" algn="ctr" rtl="0">
              <a:spcBef>
                <a:spcPts val="0"/>
              </a:spcBef>
              <a:buNone/>
            </a:pPr>
            <a:endParaRPr sz="1800" b="0" i="0" u="none" strike="noStrike" cap="none">
              <a:solidFill>
                <a:schemeClr val="dk1"/>
              </a:solidFill>
              <a:latin typeface="Arial"/>
              <a:ea typeface="Arial"/>
              <a:cs typeface="Arial"/>
              <a:sym typeface="Arial"/>
            </a:endParaRPr>
          </a:p>
          <a:p>
            <a:pPr marL="0" marR="0" lvl="0" indent="0" algn="ctr" rtl="0">
              <a:spcBef>
                <a:spcPts val="0"/>
              </a:spcBef>
              <a:buNone/>
            </a:pPr>
            <a:endParaRPr sz="1800" b="0" i="0" u="none" strike="noStrike" cap="none">
              <a:solidFill>
                <a:schemeClr val="dk1"/>
              </a:solidFill>
              <a:latin typeface="Arial"/>
              <a:ea typeface="Arial"/>
              <a:cs typeface="Arial"/>
              <a:sym typeface="Arial"/>
            </a:endParaRPr>
          </a:p>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252" name="Shape 252"/>
          <p:cNvSpPr/>
          <p:nvPr/>
        </p:nvSpPr>
        <p:spPr>
          <a:xfrm>
            <a:off x="609599" y="4419600"/>
            <a:ext cx="8001000" cy="646331"/>
          </a:xfrm>
          <a:prstGeom prst="rect">
            <a:avLst/>
          </a:prstGeom>
          <a:gradFill>
            <a:gsLst>
              <a:gs pos="0">
                <a:srgbClr val="D8D8D8"/>
              </a:gs>
              <a:gs pos="50000">
                <a:srgbClr val="F2F2F2"/>
              </a:gs>
              <a:gs pos="100000">
                <a:srgbClr val="CDE0F6"/>
              </a:gs>
            </a:gsLst>
            <a:lin ang="5400000" scaled="0"/>
          </a:grad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a:solidFill>
                  <a:schemeClr val="dk1"/>
                </a:solidFill>
                <a:latin typeface="Arial"/>
                <a:ea typeface="Arial"/>
                <a:cs typeface="Arial"/>
                <a:sym typeface="Arial"/>
              </a:rPr>
              <a:t>Pizza Roll – 12 column</a:t>
            </a:r>
          </a:p>
          <a:p>
            <a:pPr marL="0" marR="0" lvl="0" indent="0" algn="ctr" rtl="0">
              <a:spcBef>
                <a:spcPts val="0"/>
              </a:spcBef>
              <a:buNone/>
            </a:pPr>
            <a:endParaRPr sz="1800" b="0" i="0" u="none" strike="noStrike" cap="none">
              <a:solidFill>
                <a:schemeClr val="dk1"/>
              </a:solidFill>
              <a:latin typeface="Arial"/>
              <a:ea typeface="Arial"/>
              <a:cs typeface="Arial"/>
              <a:sym typeface="Arial"/>
            </a:endParaRPr>
          </a:p>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253" name="Shape 253"/>
          <p:cNvSpPr/>
          <p:nvPr/>
        </p:nvSpPr>
        <p:spPr>
          <a:xfrm>
            <a:off x="1371599" y="6047601"/>
            <a:ext cx="6476999" cy="276998"/>
          </a:xfrm>
          <a:prstGeom prst="rect">
            <a:avLst/>
          </a:prstGeom>
          <a:gradFill>
            <a:gsLst>
              <a:gs pos="0">
                <a:srgbClr val="D8D8D8"/>
              </a:gs>
              <a:gs pos="50000">
                <a:srgbClr val="F2F2F2"/>
              </a:gs>
              <a:gs pos="100000">
                <a:srgbClr val="CDE0F6"/>
              </a:gs>
            </a:gsLst>
            <a:lin ang="5400000" scaled="0"/>
          </a:grad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a:solidFill>
                  <a:schemeClr val="dk1"/>
                </a:solidFill>
                <a:latin typeface="Arial"/>
                <a:ea typeface="Arial"/>
                <a:cs typeface="Arial"/>
                <a:sym typeface="Arial"/>
              </a:rPr>
              <a:t>Footer – 10 column</a:t>
            </a:r>
          </a:p>
        </p:txBody>
      </p:sp>
      <p:sp>
        <p:nvSpPr>
          <p:cNvPr id="254" name="Shape 254"/>
          <p:cNvSpPr/>
          <p:nvPr/>
        </p:nvSpPr>
        <p:spPr>
          <a:xfrm>
            <a:off x="609600" y="3837801"/>
            <a:ext cx="5867400" cy="276998"/>
          </a:xfrm>
          <a:prstGeom prst="rect">
            <a:avLst/>
          </a:prstGeom>
          <a:gradFill>
            <a:gsLst>
              <a:gs pos="0">
                <a:srgbClr val="D8D8D8"/>
              </a:gs>
              <a:gs pos="50000">
                <a:srgbClr val="F2F2F2"/>
              </a:gs>
              <a:gs pos="100000">
                <a:srgbClr val="CDE0F6"/>
              </a:gs>
            </a:gsLst>
            <a:lin ang="5400000" scaled="0"/>
          </a:grad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a:solidFill>
                  <a:schemeClr val="dk1"/>
                </a:solidFill>
                <a:latin typeface="Arial"/>
                <a:ea typeface="Arial"/>
                <a:cs typeface="Arial"/>
                <a:sym typeface="Arial"/>
              </a:rPr>
              <a:t>Article – 9 column</a:t>
            </a:r>
          </a:p>
        </p:txBody>
      </p:sp>
      <p:sp>
        <p:nvSpPr>
          <p:cNvPr id="255" name="Shape 255"/>
          <p:cNvSpPr/>
          <p:nvPr/>
        </p:nvSpPr>
        <p:spPr>
          <a:xfrm>
            <a:off x="6709835" y="3837800"/>
            <a:ext cx="1900764" cy="276998"/>
          </a:xfrm>
          <a:prstGeom prst="rect">
            <a:avLst/>
          </a:prstGeom>
          <a:gradFill>
            <a:gsLst>
              <a:gs pos="0">
                <a:srgbClr val="D8D8D8"/>
              </a:gs>
              <a:gs pos="50000">
                <a:srgbClr val="F2F2F2"/>
              </a:gs>
              <a:gs pos="100000">
                <a:srgbClr val="CDE0F6"/>
              </a:gs>
            </a:gsLst>
            <a:lin ang="5400000" scaled="0"/>
          </a:grad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a:solidFill>
                  <a:schemeClr val="dk1"/>
                </a:solidFill>
                <a:latin typeface="Arial"/>
                <a:ea typeface="Arial"/>
                <a:cs typeface="Arial"/>
                <a:sym typeface="Arial"/>
              </a:rPr>
              <a:t>Posts – 5 column</a:t>
            </a:r>
          </a:p>
        </p:txBody>
      </p:sp>
      <p:sp>
        <p:nvSpPr>
          <p:cNvPr id="257" name="Shape 257"/>
          <p:cNvSpPr/>
          <p:nvPr/>
        </p:nvSpPr>
        <p:spPr>
          <a:xfrm>
            <a:off x="609600" y="2135832"/>
            <a:ext cx="7238998" cy="646331"/>
          </a:xfrm>
          <a:prstGeom prst="rect">
            <a:avLst/>
          </a:prstGeom>
          <a:gradFill>
            <a:gsLst>
              <a:gs pos="0">
                <a:srgbClr val="D8D8D8"/>
              </a:gs>
              <a:gs pos="50000">
                <a:srgbClr val="F2F2F2"/>
              </a:gs>
              <a:gs pos="100000">
                <a:srgbClr val="CDE0F6"/>
              </a:gs>
            </a:gsLst>
            <a:lin ang="5400000" scaled="0"/>
          </a:grad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a:solidFill>
                  <a:schemeClr val="dk1"/>
                </a:solidFill>
                <a:latin typeface="Arial"/>
                <a:ea typeface="Arial"/>
                <a:cs typeface="Arial"/>
                <a:sym typeface="Arial"/>
              </a:rPr>
              <a:t>Main Title Image – 11 column</a:t>
            </a:r>
          </a:p>
          <a:p>
            <a:pPr marL="0" marR="0" lvl="0" indent="0" algn="ctr" rtl="0">
              <a:spcBef>
                <a:spcPts val="0"/>
              </a:spcBef>
              <a:buNone/>
            </a:pPr>
            <a:endParaRPr sz="1800" b="0" i="0" u="none" strike="noStrike" cap="none">
              <a:solidFill>
                <a:schemeClr val="dk1"/>
              </a:solidFill>
              <a:latin typeface="Arial"/>
              <a:ea typeface="Arial"/>
              <a:cs typeface="Arial"/>
              <a:sym typeface="Arial"/>
            </a:endParaRPr>
          </a:p>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258" name="Shape 258"/>
          <p:cNvSpPr/>
          <p:nvPr/>
        </p:nvSpPr>
        <p:spPr>
          <a:xfrm>
            <a:off x="5410200" y="2286000"/>
            <a:ext cx="3124199" cy="276998"/>
          </a:xfrm>
          <a:prstGeom prst="rect">
            <a:avLst/>
          </a:prstGeom>
          <a:gradFill>
            <a:gsLst>
              <a:gs pos="0">
                <a:srgbClr val="D8D8D8"/>
              </a:gs>
              <a:gs pos="50000">
                <a:srgbClr val="F2F2F2"/>
              </a:gs>
              <a:gs pos="100000">
                <a:srgbClr val="CDE0F6"/>
              </a:gs>
            </a:gsLst>
            <a:lin ang="5400000" scaled="0"/>
          </a:grad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a:solidFill>
                  <a:schemeClr val="dk1"/>
                </a:solidFill>
                <a:latin typeface="Arial"/>
                <a:ea typeface="Arial"/>
                <a:cs typeface="Arial"/>
                <a:sym typeface="Arial"/>
              </a:rPr>
              <a:t>Pizza Image – 5 column</a:t>
            </a:r>
          </a:p>
        </p:txBody>
      </p:sp>
      <p:sp>
        <p:nvSpPr>
          <p:cNvPr id="259" name="Shape 259"/>
          <p:cNvSpPr/>
          <p:nvPr/>
        </p:nvSpPr>
        <p:spPr>
          <a:xfrm>
            <a:off x="1371600" y="2466200"/>
            <a:ext cx="4495800" cy="276998"/>
          </a:xfrm>
          <a:prstGeom prst="rect">
            <a:avLst/>
          </a:prstGeom>
          <a:gradFill>
            <a:gsLst>
              <a:gs pos="0">
                <a:srgbClr val="D8D8D8"/>
              </a:gs>
              <a:gs pos="50000">
                <a:srgbClr val="F2F2F2"/>
              </a:gs>
              <a:gs pos="100000">
                <a:srgbClr val="CDE0F6"/>
              </a:gs>
            </a:gsLst>
            <a:lin ang="5400000" scaled="0"/>
          </a:grad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a:solidFill>
                  <a:schemeClr val="dk1"/>
                </a:solidFill>
                <a:latin typeface="Arial"/>
                <a:ea typeface="Arial"/>
                <a:cs typeface="Arial"/>
                <a:sym typeface="Arial"/>
              </a:rPr>
              <a:t>Title Text– 7 column</a:t>
            </a:r>
          </a:p>
        </p:txBody>
      </p:sp>
      <p:grpSp>
        <p:nvGrpSpPr>
          <p:cNvPr id="260" name="Shape 260"/>
          <p:cNvGrpSpPr/>
          <p:nvPr/>
        </p:nvGrpSpPr>
        <p:grpSpPr>
          <a:xfrm>
            <a:off x="1371600" y="5221069"/>
            <a:ext cx="6476999" cy="646331"/>
            <a:chOff x="1371600" y="5222671"/>
            <a:chExt cx="6476999" cy="646331"/>
          </a:xfrm>
        </p:grpSpPr>
        <p:sp>
          <p:nvSpPr>
            <p:cNvPr id="261" name="Shape 261"/>
            <p:cNvSpPr/>
            <p:nvPr/>
          </p:nvSpPr>
          <p:spPr>
            <a:xfrm>
              <a:off x="1371600" y="5222671"/>
              <a:ext cx="6476999" cy="646331"/>
            </a:xfrm>
            <a:prstGeom prst="rect">
              <a:avLst/>
            </a:prstGeom>
            <a:gradFill>
              <a:gsLst>
                <a:gs pos="0">
                  <a:srgbClr val="D8D8D8"/>
                </a:gs>
                <a:gs pos="50000">
                  <a:srgbClr val="F2F2F2"/>
                </a:gs>
                <a:gs pos="100000">
                  <a:srgbClr val="CDE0F6"/>
                </a:gs>
              </a:gsLst>
              <a:lin ang="5400000" scaled="0"/>
            </a:grad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a:solidFill>
                    <a:schemeClr val="dk1"/>
                  </a:solidFill>
                  <a:latin typeface="Arial"/>
                  <a:ea typeface="Arial"/>
                  <a:cs typeface="Arial"/>
                  <a:sym typeface="Arial"/>
                </a:rPr>
                <a:t>Links – 10 column</a:t>
              </a:r>
            </a:p>
            <a:p>
              <a:pPr marL="0" marR="0" lvl="0" indent="0" algn="ctr" rtl="0">
                <a:spcBef>
                  <a:spcPts val="0"/>
                </a:spcBef>
                <a:buNone/>
              </a:pPr>
              <a:endParaRPr sz="1800" b="0" i="0" u="none" strike="noStrike" cap="none">
                <a:solidFill>
                  <a:schemeClr val="dk1"/>
                </a:solidFill>
                <a:latin typeface="Arial"/>
                <a:ea typeface="Arial"/>
                <a:cs typeface="Arial"/>
                <a:sym typeface="Arial"/>
              </a:endParaRPr>
            </a:p>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262" name="Shape 262"/>
            <p:cNvSpPr/>
            <p:nvPr/>
          </p:nvSpPr>
          <p:spPr>
            <a:xfrm>
              <a:off x="1371600" y="5545835"/>
              <a:ext cx="3200401" cy="276998"/>
            </a:xfrm>
            <a:prstGeom prst="rect">
              <a:avLst/>
            </a:prstGeom>
            <a:gradFill>
              <a:gsLst>
                <a:gs pos="0">
                  <a:srgbClr val="D8D8D8"/>
                </a:gs>
                <a:gs pos="50000">
                  <a:srgbClr val="F2F2F2"/>
                </a:gs>
                <a:gs pos="100000">
                  <a:srgbClr val="CDE0F6"/>
                </a:gs>
              </a:gsLst>
              <a:lin ang="5400000" scaled="0"/>
            </a:grad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a:solidFill>
                    <a:schemeClr val="dk1"/>
                  </a:solidFill>
                  <a:latin typeface="Arial"/>
                  <a:ea typeface="Arial"/>
                  <a:cs typeface="Arial"/>
                  <a:sym typeface="Arial"/>
                </a:rPr>
                <a:t>Menu Links – 5 column</a:t>
              </a:r>
            </a:p>
          </p:txBody>
        </p:sp>
        <p:sp>
          <p:nvSpPr>
            <p:cNvPr id="263" name="Shape 263"/>
            <p:cNvSpPr/>
            <p:nvPr/>
          </p:nvSpPr>
          <p:spPr>
            <a:xfrm>
              <a:off x="4648198" y="5545666"/>
              <a:ext cx="3200401" cy="276998"/>
            </a:xfrm>
            <a:prstGeom prst="rect">
              <a:avLst/>
            </a:prstGeom>
            <a:gradFill>
              <a:gsLst>
                <a:gs pos="0">
                  <a:srgbClr val="D8D8D8"/>
                </a:gs>
                <a:gs pos="50000">
                  <a:srgbClr val="F2F2F2"/>
                </a:gs>
                <a:gs pos="100000">
                  <a:srgbClr val="CDE0F6"/>
                </a:gs>
              </a:gsLst>
              <a:lin ang="5400000" scaled="0"/>
            </a:grad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a:solidFill>
                    <a:schemeClr val="dk1"/>
                  </a:solidFill>
                  <a:latin typeface="Arial"/>
                  <a:ea typeface="Arial"/>
                  <a:cs typeface="Arial"/>
                  <a:sym typeface="Arial"/>
                </a:rPr>
                <a:t>Spice Links – 5 column</a:t>
              </a:r>
            </a:p>
          </p:txBody>
        </p:sp>
      </p:grpSp>
      <p:sp>
        <p:nvSpPr>
          <p:cNvPr id="264" name="Shape 264"/>
          <p:cNvSpPr/>
          <p:nvPr/>
        </p:nvSpPr>
        <p:spPr>
          <a:xfrm>
            <a:off x="1371600" y="4676001"/>
            <a:ext cx="6476999" cy="276998"/>
          </a:xfrm>
          <a:prstGeom prst="rect">
            <a:avLst/>
          </a:prstGeom>
          <a:gradFill>
            <a:gsLst>
              <a:gs pos="0">
                <a:srgbClr val="D8D8D8"/>
              </a:gs>
              <a:gs pos="50000">
                <a:srgbClr val="F2F2F2"/>
              </a:gs>
              <a:gs pos="100000">
                <a:srgbClr val="CDE0F6"/>
              </a:gs>
            </a:gsLst>
            <a:lin ang="5400000" scaled="0"/>
          </a:grad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a:solidFill>
                  <a:schemeClr val="dk1"/>
                </a:solidFill>
                <a:latin typeface="Arial"/>
                <a:ea typeface="Arial"/>
                <a:cs typeface="Arial"/>
                <a:sym typeface="Arial"/>
              </a:rPr>
              <a:t>Pizza Roll Content – 10 column</a:t>
            </a:r>
          </a:p>
        </p:txBody>
      </p:sp>
      <p:sp>
        <p:nvSpPr>
          <p:cNvPr id="20"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err="1" smtClean="0"/>
              <a:t>Pizzamore</a:t>
            </a:r>
            <a:r>
              <a:rPr lang="en-US" sz="4000" dirty="0" smtClean="0"/>
              <a:t> Content Inventory</a:t>
            </a:r>
            <a:endParaRPr lang="en-US" sz="4000" dirty="0"/>
          </a:p>
        </p:txBody>
      </p:sp>
    </p:spTree>
    <p:extLst>
      <p:ext uri="{BB962C8B-B14F-4D97-AF65-F5344CB8AC3E}">
        <p14:creationId xmlns:p14="http://schemas.microsoft.com/office/powerpoint/2010/main" val="3066735772"/>
      </p:ext>
    </p:extLst>
  </p:cSld>
  <p:clrMapOvr>
    <a:masterClrMapping/>
  </p:clrMapOvr>
  <p:transition spd="slow">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Shape 269"/>
          <p:cNvPicPr preferRelativeResize="0"/>
          <p:nvPr/>
        </p:nvPicPr>
        <p:blipFill>
          <a:blip r:embed="rId3">
            <a:alphaModFix/>
          </a:blip>
          <a:stretch>
            <a:fillRect/>
          </a:stretch>
        </p:blipFill>
        <p:spPr>
          <a:xfrm rot="-3415756">
            <a:off x="5637213" y="2326501"/>
            <a:ext cx="2828925" cy="2835274"/>
          </a:xfrm>
          <a:prstGeom prst="rect">
            <a:avLst/>
          </a:prstGeom>
          <a:noFill/>
          <a:ln>
            <a:noFill/>
          </a:ln>
        </p:spPr>
      </p:pic>
      <p:pic>
        <p:nvPicPr>
          <p:cNvPr id="270" name="Shape 270"/>
          <p:cNvPicPr preferRelativeResize="0"/>
          <p:nvPr/>
        </p:nvPicPr>
        <p:blipFill>
          <a:blip r:embed="rId4">
            <a:alphaModFix/>
          </a:blip>
          <a:stretch>
            <a:fillRect/>
          </a:stretch>
        </p:blipFill>
        <p:spPr>
          <a:xfrm>
            <a:off x="807718" y="3388589"/>
            <a:ext cx="8035925" cy="3206749"/>
          </a:xfrm>
          <a:prstGeom prst="rect">
            <a:avLst/>
          </a:prstGeom>
          <a:noFill/>
          <a:ln>
            <a:noFill/>
          </a:ln>
        </p:spPr>
      </p:pic>
      <p:sp>
        <p:nvSpPr>
          <p:cNvPr id="271" name="Shape 271"/>
          <p:cNvSpPr/>
          <p:nvPr/>
        </p:nvSpPr>
        <p:spPr>
          <a:xfrm>
            <a:off x="807718" y="1357854"/>
            <a:ext cx="4230793" cy="175432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0" i="0" u="none" strike="noStrike" cap="none" dirty="0">
                <a:solidFill>
                  <a:schemeClr val="dk1"/>
                </a:solidFill>
                <a:latin typeface="Candara" panose="020E0502030303020204" pitchFamily="34" charset="0"/>
                <a:ea typeface="Arial"/>
                <a:cs typeface="Arial"/>
                <a:sym typeface="Arial"/>
              </a:rPr>
              <a:t>Article 9 Columns</a:t>
            </a:r>
          </a:p>
          <a:p>
            <a:pPr marL="0" marR="0" lvl="0" indent="0" algn="l" rtl="0">
              <a:spcBef>
                <a:spcPts val="0"/>
              </a:spcBef>
              <a:buSzPct val="25000"/>
              <a:buNone/>
            </a:pPr>
            <a:r>
              <a:rPr lang="en-US" sz="3600" b="0" i="0" u="none" strike="noStrike" cap="none" dirty="0">
                <a:solidFill>
                  <a:schemeClr val="dk1"/>
                </a:solidFill>
                <a:latin typeface="Candara" panose="020E0502030303020204" pitchFamily="34" charset="0"/>
                <a:ea typeface="Arial"/>
                <a:cs typeface="Arial"/>
                <a:sym typeface="Arial"/>
              </a:rPr>
              <a:t>710</a:t>
            </a:r>
            <a:r>
              <a:rPr lang="en-US" sz="2000" b="0" i="0" u="none" strike="noStrike" cap="none" dirty="0">
                <a:solidFill>
                  <a:schemeClr val="dk1"/>
                </a:solidFill>
                <a:latin typeface="Candara" panose="020E0502030303020204" pitchFamily="34" charset="0"/>
                <a:ea typeface="Arial"/>
                <a:cs typeface="Arial"/>
                <a:sym typeface="Arial"/>
              </a:rPr>
              <a:t>px</a:t>
            </a:r>
            <a:r>
              <a:rPr lang="en-US" sz="3600" b="0" i="0" u="none" strike="noStrike" cap="none" dirty="0">
                <a:solidFill>
                  <a:schemeClr val="dk1"/>
                </a:solidFill>
                <a:latin typeface="Candara" panose="020E0502030303020204" pitchFamily="34" charset="0"/>
                <a:ea typeface="Arial"/>
                <a:cs typeface="Arial"/>
                <a:sym typeface="Arial"/>
              </a:rPr>
              <a:t> wide</a:t>
            </a:r>
          </a:p>
          <a:p>
            <a:pPr marL="0" marR="0" lvl="0" indent="0" algn="l" rtl="0">
              <a:spcBef>
                <a:spcPts val="0"/>
              </a:spcBef>
              <a:buNone/>
            </a:pPr>
            <a:endParaRPr sz="1800" b="0" i="0" u="none" strike="noStrike" cap="none" dirty="0">
              <a:solidFill>
                <a:schemeClr val="dk1"/>
              </a:solidFill>
              <a:latin typeface="Arial"/>
              <a:ea typeface="Arial"/>
              <a:cs typeface="Arial"/>
              <a:sym typeface="Arial"/>
            </a:endParaRPr>
          </a:p>
        </p:txBody>
      </p:sp>
      <p:sp>
        <p:nvSpPr>
          <p:cNvPr id="273" name="Shape 273"/>
          <p:cNvSpPr/>
          <p:nvPr/>
        </p:nvSpPr>
        <p:spPr>
          <a:xfrm>
            <a:off x="4975859" y="1357854"/>
            <a:ext cx="4151632" cy="181588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0" i="0" u="none" strike="noStrike" cap="none" dirty="0">
                <a:solidFill>
                  <a:schemeClr val="dk1"/>
                </a:solidFill>
                <a:latin typeface="Candara" panose="020E0502030303020204" pitchFamily="34" charset="0"/>
                <a:ea typeface="Arial"/>
                <a:cs typeface="Arial"/>
                <a:sym typeface="Arial"/>
              </a:rPr>
              <a:t>Posts 3 Columns</a:t>
            </a:r>
          </a:p>
          <a:p>
            <a:pPr marL="0" marR="0" lvl="0" indent="0" algn="l" rtl="0">
              <a:spcBef>
                <a:spcPts val="0"/>
              </a:spcBef>
              <a:buSzPct val="25000"/>
              <a:buNone/>
            </a:pPr>
            <a:r>
              <a:rPr lang="en-US" sz="3600" b="0" i="0" u="none" strike="noStrike" cap="none" dirty="0">
                <a:solidFill>
                  <a:schemeClr val="dk1"/>
                </a:solidFill>
                <a:latin typeface="Candara" panose="020E0502030303020204" pitchFamily="34" charset="0"/>
                <a:ea typeface="Arial"/>
                <a:cs typeface="Arial"/>
                <a:sym typeface="Arial"/>
              </a:rPr>
              <a:t>230</a:t>
            </a:r>
            <a:r>
              <a:rPr lang="en-US" sz="2000" b="0" i="0" u="none" strike="noStrike" cap="none" dirty="0">
                <a:solidFill>
                  <a:schemeClr val="dk1"/>
                </a:solidFill>
                <a:latin typeface="Candara" panose="020E0502030303020204" pitchFamily="34" charset="0"/>
                <a:ea typeface="Arial"/>
                <a:cs typeface="Arial"/>
                <a:sym typeface="Arial"/>
              </a:rPr>
              <a:t>px</a:t>
            </a:r>
            <a:r>
              <a:rPr lang="en-US" sz="3600" b="0" i="0" u="none" strike="noStrike" cap="none" dirty="0">
                <a:solidFill>
                  <a:schemeClr val="dk1"/>
                </a:solidFill>
                <a:latin typeface="Candara" panose="020E0502030303020204" pitchFamily="34" charset="0"/>
                <a:ea typeface="Arial"/>
                <a:cs typeface="Arial"/>
                <a:sym typeface="Arial"/>
              </a:rPr>
              <a:t> wide</a:t>
            </a:r>
          </a:p>
          <a:p>
            <a:pPr marL="0" marR="0" lvl="0" indent="0" algn="l" rtl="0">
              <a:spcBef>
                <a:spcPts val="0"/>
              </a:spcBef>
              <a:buNone/>
            </a:pPr>
            <a:endParaRPr sz="1800" b="0" i="0" u="none" strike="noStrike" cap="none" dirty="0">
              <a:solidFill>
                <a:schemeClr val="dk1"/>
              </a:solidFill>
              <a:latin typeface="Arial"/>
              <a:ea typeface="Arial"/>
              <a:cs typeface="Arial"/>
              <a:sym typeface="Arial"/>
            </a:endParaRPr>
          </a:p>
        </p:txBody>
      </p:sp>
      <p:sp>
        <p:nvSpPr>
          <p:cNvPr id="7" name="Title 1"/>
          <p:cNvSpPr txBox="1">
            <a:spLocks/>
          </p:cNvSpPr>
          <p:nvPr/>
        </p:nvSpPr>
        <p:spPr>
          <a:xfrm>
            <a:off x="807718" y="0"/>
            <a:ext cx="8336282"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err="1" smtClean="0"/>
              <a:t>Pizzamore</a:t>
            </a:r>
            <a:r>
              <a:rPr lang="en-US" sz="4000" dirty="0" smtClean="0"/>
              <a:t> Content Area Layout</a:t>
            </a:r>
            <a:endParaRPr lang="en-US" sz="4000" dirty="0"/>
          </a:p>
        </p:txBody>
      </p:sp>
    </p:spTree>
    <p:extLst>
      <p:ext uri="{BB962C8B-B14F-4D97-AF65-F5344CB8AC3E}">
        <p14:creationId xmlns:p14="http://schemas.microsoft.com/office/powerpoint/2010/main" val="1780756873"/>
      </p:ext>
    </p:extLst>
  </p:cSld>
  <p:clrMapOvr>
    <a:masterClrMapping/>
  </p:clrMapOvr>
  <p:transition spd="slow">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p:nvPr/>
        </p:nvSpPr>
        <p:spPr>
          <a:xfrm>
            <a:off x="960118" y="1829306"/>
            <a:ext cx="7315200" cy="304698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800" b="0" i="0" u="none" strike="noStrike" cap="none" dirty="0" err="1">
                <a:solidFill>
                  <a:srgbClr val="16024E"/>
                </a:solidFill>
                <a:latin typeface="Candara" panose="020E0502030303020204" pitchFamily="34" charset="0"/>
                <a:ea typeface="Arial"/>
                <a:cs typeface="Arial"/>
                <a:sym typeface="Arial"/>
              </a:rPr>
              <a:t>img</a:t>
            </a:r>
            <a:r>
              <a:rPr lang="en-US" sz="4800" b="0" i="0" u="none" strike="noStrike" cap="none" dirty="0">
                <a:solidFill>
                  <a:srgbClr val="16024E"/>
                </a:solidFill>
                <a:latin typeface="Candara" panose="020E0502030303020204" pitchFamily="34" charset="0"/>
                <a:ea typeface="Arial"/>
                <a:cs typeface="Arial"/>
                <a:sym typeface="Arial"/>
              </a:rPr>
              <a:t> { </a:t>
            </a:r>
          </a:p>
          <a:p>
            <a:pPr marL="0" marR="0" lvl="0" indent="0" algn="l" rtl="0">
              <a:spcBef>
                <a:spcPts val="0"/>
              </a:spcBef>
              <a:buSzPct val="25000"/>
              <a:buNone/>
            </a:pPr>
            <a:r>
              <a:rPr lang="en-US" sz="4800" b="0" i="0" u="none" strike="noStrike" cap="none" dirty="0">
                <a:solidFill>
                  <a:srgbClr val="16024E"/>
                </a:solidFill>
                <a:latin typeface="Candara" panose="020E0502030303020204" pitchFamily="34" charset="0"/>
                <a:ea typeface="Arial"/>
                <a:cs typeface="Arial"/>
                <a:sym typeface="Arial"/>
              </a:rPr>
              <a:t>      max-width: </a:t>
            </a:r>
            <a:r>
              <a:rPr lang="en-US" sz="4800" b="0" i="0" u="none" strike="noStrike" cap="none" dirty="0">
                <a:solidFill>
                  <a:srgbClr val="FF0000"/>
                </a:solidFill>
                <a:latin typeface="Candara" panose="020E0502030303020204" pitchFamily="34" charset="0"/>
                <a:ea typeface="Arial"/>
                <a:cs typeface="Arial"/>
                <a:sym typeface="Arial"/>
              </a:rPr>
              <a:t>100%</a:t>
            </a:r>
            <a:r>
              <a:rPr lang="en-US" sz="4800" b="0" i="0" u="none" strike="noStrike" cap="none" dirty="0">
                <a:solidFill>
                  <a:srgbClr val="16024E"/>
                </a:solidFill>
                <a:latin typeface="Candara" panose="020E0502030303020204" pitchFamily="34" charset="0"/>
                <a:ea typeface="Arial"/>
                <a:cs typeface="Arial"/>
                <a:sym typeface="Arial"/>
              </a:rPr>
              <a:t>;</a:t>
            </a:r>
          </a:p>
          <a:p>
            <a:pPr marL="0" marR="0" lvl="0" indent="0" algn="l" rtl="0">
              <a:spcBef>
                <a:spcPts val="0"/>
              </a:spcBef>
              <a:buSzPct val="25000"/>
              <a:buNone/>
            </a:pPr>
            <a:r>
              <a:rPr lang="en-US" sz="4800" b="0" i="0" u="none" strike="noStrike" cap="none" dirty="0">
                <a:solidFill>
                  <a:srgbClr val="16024E"/>
                </a:solidFill>
                <a:latin typeface="Candara" panose="020E0502030303020204" pitchFamily="34" charset="0"/>
                <a:ea typeface="Arial"/>
                <a:cs typeface="Arial"/>
                <a:sym typeface="Arial"/>
              </a:rPr>
              <a:t>      height: </a:t>
            </a:r>
            <a:r>
              <a:rPr lang="en-US" sz="4800" b="0" i="0" u="none" strike="noStrike" cap="none" dirty="0">
                <a:solidFill>
                  <a:srgbClr val="FF0000"/>
                </a:solidFill>
                <a:latin typeface="Candara" panose="020E0502030303020204" pitchFamily="34" charset="0"/>
                <a:ea typeface="Arial"/>
                <a:cs typeface="Arial"/>
                <a:sym typeface="Arial"/>
              </a:rPr>
              <a:t>auto</a:t>
            </a:r>
            <a:r>
              <a:rPr lang="en-US" sz="4800" b="0" i="0" u="none" strike="noStrike" cap="none" dirty="0">
                <a:solidFill>
                  <a:srgbClr val="16024E"/>
                </a:solidFill>
                <a:latin typeface="Candara" panose="020E0502030303020204" pitchFamily="34" charset="0"/>
                <a:ea typeface="Arial"/>
                <a:cs typeface="Arial"/>
                <a:sym typeface="Arial"/>
              </a:rPr>
              <a:t>;</a:t>
            </a:r>
          </a:p>
          <a:p>
            <a:pPr marL="0" marR="0" lvl="0" indent="0" algn="l" rtl="0">
              <a:spcBef>
                <a:spcPts val="0"/>
              </a:spcBef>
              <a:buSzPct val="25000"/>
              <a:buNone/>
            </a:pPr>
            <a:r>
              <a:rPr lang="en-US" sz="4800" b="0" i="0" u="none" strike="noStrike" cap="none" dirty="0">
                <a:solidFill>
                  <a:srgbClr val="16024E"/>
                </a:solidFill>
                <a:latin typeface="Candara" panose="020E0502030303020204" pitchFamily="34" charset="0"/>
                <a:ea typeface="Arial"/>
                <a:cs typeface="Arial"/>
                <a:sym typeface="Arial"/>
              </a:rPr>
              <a:t>}</a:t>
            </a:r>
          </a:p>
        </p:txBody>
      </p:sp>
      <p:sp>
        <p:nvSpPr>
          <p:cNvPr id="4"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Flexible Images</a:t>
            </a:r>
            <a:endParaRPr lang="en-US" sz="4000" dirty="0"/>
          </a:p>
        </p:txBody>
      </p:sp>
    </p:spTree>
    <p:extLst>
      <p:ext uri="{BB962C8B-B14F-4D97-AF65-F5344CB8AC3E}">
        <p14:creationId xmlns:p14="http://schemas.microsoft.com/office/powerpoint/2010/main" val="1958674211"/>
      </p:ext>
    </p:extLst>
  </p:cSld>
  <p:clrMapOvr>
    <a:masterClrMapping/>
  </p:clrMapOvr>
  <p:transition spd="slow">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p:nvPr/>
        </p:nvSpPr>
        <p:spPr>
          <a:xfrm>
            <a:off x="914400" y="1595021"/>
            <a:ext cx="7315200" cy="526297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0" i="0" u="none" strike="noStrike" cap="none" dirty="0" err="1">
                <a:solidFill>
                  <a:srgbClr val="16024E"/>
                </a:solidFill>
                <a:latin typeface="Candara" panose="020E0502030303020204" pitchFamily="34" charset="0"/>
                <a:ea typeface="Arial"/>
                <a:cs typeface="Arial"/>
                <a:sym typeface="Arial"/>
              </a:rPr>
              <a:t>img</a:t>
            </a:r>
            <a:r>
              <a:rPr lang="en-US" sz="4000" b="0" i="0" u="none" strike="noStrike" cap="none" dirty="0">
                <a:solidFill>
                  <a:srgbClr val="16024E"/>
                </a:solidFill>
                <a:latin typeface="Candara" panose="020E0502030303020204" pitchFamily="34" charset="0"/>
                <a:ea typeface="Arial"/>
                <a:cs typeface="Arial"/>
                <a:sym typeface="Arial"/>
              </a:rPr>
              <a:t>,</a:t>
            </a:r>
          </a:p>
          <a:p>
            <a:pPr marL="0" marR="0" lvl="0" indent="0" algn="l" rtl="0">
              <a:spcBef>
                <a:spcPts val="0"/>
              </a:spcBef>
              <a:buSzPct val="25000"/>
              <a:buNone/>
            </a:pPr>
            <a:r>
              <a:rPr lang="en-US" sz="4000" b="0" i="0" u="none" strike="noStrike" cap="none" dirty="0">
                <a:solidFill>
                  <a:srgbClr val="16024E"/>
                </a:solidFill>
                <a:latin typeface="Candara" panose="020E0502030303020204" pitchFamily="34" charset="0"/>
                <a:ea typeface="Arial"/>
                <a:cs typeface="Arial"/>
                <a:sym typeface="Arial"/>
              </a:rPr>
              <a:t>embed,</a:t>
            </a:r>
          </a:p>
          <a:p>
            <a:pPr marL="0" marR="0" lvl="0" indent="0" algn="l" rtl="0">
              <a:spcBef>
                <a:spcPts val="0"/>
              </a:spcBef>
              <a:buSzPct val="25000"/>
              <a:buNone/>
            </a:pPr>
            <a:r>
              <a:rPr lang="en-US" sz="4000" b="0" i="0" u="none" strike="noStrike" cap="none" dirty="0">
                <a:solidFill>
                  <a:srgbClr val="16024E"/>
                </a:solidFill>
                <a:latin typeface="Candara" panose="020E0502030303020204" pitchFamily="34" charset="0"/>
                <a:ea typeface="Arial"/>
                <a:cs typeface="Arial"/>
                <a:sym typeface="Arial"/>
              </a:rPr>
              <a:t>object,</a:t>
            </a:r>
          </a:p>
          <a:p>
            <a:pPr marL="0" marR="0" lvl="0" indent="0" algn="l" rtl="0">
              <a:spcBef>
                <a:spcPts val="0"/>
              </a:spcBef>
              <a:buSzPct val="25000"/>
              <a:buNone/>
            </a:pPr>
            <a:r>
              <a:rPr lang="en-US" sz="4000" b="0" i="0" u="none" strike="noStrike" cap="none" dirty="0">
                <a:solidFill>
                  <a:srgbClr val="16024E"/>
                </a:solidFill>
                <a:latin typeface="Candara" panose="020E0502030303020204" pitchFamily="34" charset="0"/>
                <a:ea typeface="Arial"/>
                <a:cs typeface="Arial"/>
                <a:sym typeface="Arial"/>
              </a:rPr>
              <a:t>video{ </a:t>
            </a:r>
          </a:p>
          <a:p>
            <a:pPr marL="0" marR="0" lvl="0" indent="0" algn="l" rtl="0">
              <a:spcBef>
                <a:spcPts val="0"/>
              </a:spcBef>
              <a:buSzPct val="25000"/>
              <a:buNone/>
            </a:pPr>
            <a:r>
              <a:rPr lang="en-US" sz="4000" b="0" i="0" u="none" strike="noStrike" cap="none" dirty="0">
                <a:solidFill>
                  <a:srgbClr val="16024E"/>
                </a:solidFill>
                <a:latin typeface="Candara" panose="020E0502030303020204" pitchFamily="34" charset="0"/>
                <a:ea typeface="Arial"/>
                <a:cs typeface="Arial"/>
                <a:sym typeface="Arial"/>
              </a:rPr>
              <a:t>      max-width: </a:t>
            </a:r>
            <a:r>
              <a:rPr lang="en-US" sz="4000" b="0" i="0" u="none" strike="noStrike" cap="none" dirty="0">
                <a:solidFill>
                  <a:srgbClr val="FF0000"/>
                </a:solidFill>
                <a:latin typeface="Candara" panose="020E0502030303020204" pitchFamily="34" charset="0"/>
                <a:ea typeface="Arial"/>
                <a:cs typeface="Arial"/>
                <a:sym typeface="Arial"/>
              </a:rPr>
              <a:t>100%</a:t>
            </a:r>
            <a:r>
              <a:rPr lang="en-US" sz="4000" b="0" i="0" u="none" strike="noStrike" cap="none" dirty="0">
                <a:solidFill>
                  <a:srgbClr val="16024E"/>
                </a:solidFill>
                <a:latin typeface="Candara" panose="020E0502030303020204" pitchFamily="34" charset="0"/>
                <a:ea typeface="Arial"/>
                <a:cs typeface="Arial"/>
                <a:sym typeface="Arial"/>
              </a:rPr>
              <a:t>;</a:t>
            </a:r>
          </a:p>
          <a:p>
            <a:pPr marL="0" marR="0" lvl="0" indent="0" algn="l" rtl="0">
              <a:spcBef>
                <a:spcPts val="0"/>
              </a:spcBef>
              <a:buSzPct val="25000"/>
              <a:buNone/>
            </a:pPr>
            <a:r>
              <a:rPr lang="en-US" sz="4000" b="0" i="0" u="none" strike="noStrike" cap="none" dirty="0">
                <a:solidFill>
                  <a:srgbClr val="16024E"/>
                </a:solidFill>
                <a:latin typeface="Candara" panose="020E0502030303020204" pitchFamily="34" charset="0"/>
                <a:ea typeface="Arial"/>
                <a:cs typeface="Arial"/>
                <a:sym typeface="Arial"/>
              </a:rPr>
              <a:t>      height: </a:t>
            </a:r>
            <a:r>
              <a:rPr lang="en-US" sz="4000" b="0" i="0" u="none" strike="noStrike" cap="none" dirty="0">
                <a:solidFill>
                  <a:srgbClr val="FF0000"/>
                </a:solidFill>
                <a:latin typeface="Candara" panose="020E0502030303020204" pitchFamily="34" charset="0"/>
                <a:ea typeface="Arial"/>
                <a:cs typeface="Arial"/>
                <a:sym typeface="Arial"/>
              </a:rPr>
              <a:t>auto</a:t>
            </a:r>
            <a:r>
              <a:rPr lang="en-US" sz="4000" b="0" i="0" u="none" strike="noStrike" cap="none" dirty="0">
                <a:solidFill>
                  <a:srgbClr val="16024E"/>
                </a:solidFill>
                <a:latin typeface="Candara" panose="020E0502030303020204" pitchFamily="34" charset="0"/>
                <a:ea typeface="Arial"/>
                <a:cs typeface="Arial"/>
                <a:sym typeface="Arial"/>
              </a:rPr>
              <a:t>;</a:t>
            </a:r>
          </a:p>
          <a:p>
            <a:pPr marL="0" marR="0" lvl="0" indent="0" algn="l" rtl="0">
              <a:spcBef>
                <a:spcPts val="0"/>
              </a:spcBef>
              <a:buSzPct val="25000"/>
              <a:buNone/>
            </a:pPr>
            <a:r>
              <a:rPr lang="en-US" sz="4000" b="0" i="0" u="none" strike="noStrike" cap="none" dirty="0">
                <a:solidFill>
                  <a:srgbClr val="16024E"/>
                </a:solidFill>
                <a:latin typeface="Candara" panose="020E0502030303020204" pitchFamily="34" charset="0"/>
                <a:ea typeface="Arial"/>
                <a:cs typeface="Arial"/>
                <a:sym typeface="Arial"/>
              </a:rPr>
              <a:t>}</a:t>
            </a:r>
          </a:p>
        </p:txBody>
      </p:sp>
      <p:sp>
        <p:nvSpPr>
          <p:cNvPr id="4"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Flexible Media</a:t>
            </a:r>
            <a:endParaRPr lang="en-US" sz="4000" dirty="0"/>
          </a:p>
        </p:txBody>
      </p:sp>
    </p:spTree>
    <p:extLst>
      <p:ext uri="{BB962C8B-B14F-4D97-AF65-F5344CB8AC3E}">
        <p14:creationId xmlns:p14="http://schemas.microsoft.com/office/powerpoint/2010/main" val="2615764409"/>
      </p:ext>
    </p:extLst>
  </p:cSld>
  <p:clrMapOvr>
    <a:masterClrMapping/>
  </p:clrMapOvr>
  <p:transition spd="slow">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p:nvPr/>
        </p:nvSpPr>
        <p:spPr>
          <a:xfrm>
            <a:off x="923832" y="1742335"/>
            <a:ext cx="7995072" cy="43396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0" i="0" u="none" strike="noStrike" cap="none" dirty="0">
                <a:solidFill>
                  <a:schemeClr val="dk1"/>
                </a:solidFill>
                <a:latin typeface="Candara" panose="020E0502030303020204" pitchFamily="34" charset="0"/>
                <a:ea typeface="Arial"/>
                <a:cs typeface="Arial"/>
                <a:sym typeface="Arial"/>
              </a:rPr>
              <a:t>Inside style sheet</a:t>
            </a:r>
          </a:p>
          <a:p>
            <a:pPr marL="0" marR="0" lvl="0" indent="0" algn="l" rtl="0">
              <a:spcBef>
                <a:spcPts val="0"/>
              </a:spcBef>
              <a:buNone/>
            </a:pPr>
            <a:endParaRPr sz="1800" b="0" i="0" u="none" strike="noStrike" cap="none" dirty="0">
              <a:solidFill>
                <a:schemeClr val="dk1"/>
              </a:solidFill>
              <a:latin typeface="Candara" panose="020E0502030303020204" pitchFamily="34" charset="0"/>
              <a:ea typeface="Arial"/>
              <a:cs typeface="Arial"/>
              <a:sym typeface="Arial"/>
            </a:endParaRPr>
          </a:p>
          <a:p>
            <a:pPr marL="0" marR="0" lvl="0" indent="0" algn="l" rtl="0">
              <a:spcBef>
                <a:spcPts val="0"/>
              </a:spcBef>
              <a:buSzPct val="25000"/>
              <a:buNone/>
            </a:pPr>
            <a:r>
              <a:rPr lang="en-US" sz="3200" b="0" i="0" u="none" strike="noStrike" cap="none" dirty="0">
                <a:solidFill>
                  <a:srgbClr val="16024E"/>
                </a:solidFill>
                <a:latin typeface="Candara" panose="020E0502030303020204" pitchFamily="34" charset="0"/>
                <a:ea typeface="Arial"/>
                <a:cs typeface="Arial"/>
                <a:sym typeface="Arial"/>
              </a:rPr>
              <a:t>@media </a:t>
            </a:r>
            <a:r>
              <a:rPr lang="en-US" sz="3200" b="1" i="0" u="none" strike="noStrike" cap="none" dirty="0">
                <a:solidFill>
                  <a:srgbClr val="C00000"/>
                </a:solidFill>
                <a:latin typeface="Candara" panose="020E0502030303020204" pitchFamily="34" charset="0"/>
                <a:ea typeface="Arial"/>
                <a:cs typeface="Arial"/>
                <a:sym typeface="Arial"/>
              </a:rPr>
              <a:t>screen and (min-width: 1024px)</a:t>
            </a:r>
            <a:r>
              <a:rPr lang="en-US" sz="3200" b="1" i="0" u="none" strike="noStrike" cap="none" dirty="0">
                <a:solidFill>
                  <a:srgbClr val="16024E"/>
                </a:solidFill>
                <a:latin typeface="Candara" panose="020E0502030303020204" pitchFamily="34" charset="0"/>
                <a:ea typeface="Arial"/>
                <a:cs typeface="Arial"/>
                <a:sym typeface="Arial"/>
              </a:rPr>
              <a:t> </a:t>
            </a:r>
            <a:r>
              <a:rPr lang="en-US" sz="3200" b="0" i="0" u="none" strike="noStrike" cap="none" dirty="0">
                <a:solidFill>
                  <a:srgbClr val="16024E"/>
                </a:solidFill>
                <a:latin typeface="Candara" panose="020E0502030303020204" pitchFamily="34" charset="0"/>
                <a:ea typeface="Arial"/>
                <a:cs typeface="Arial"/>
                <a:sym typeface="Arial"/>
              </a:rPr>
              <a:t>{ </a:t>
            </a:r>
          </a:p>
          <a:p>
            <a:pPr marL="0" marR="0" lvl="0" indent="0" algn="l" rtl="0">
              <a:spcBef>
                <a:spcPts val="0"/>
              </a:spcBef>
              <a:buSzPct val="25000"/>
              <a:buNone/>
            </a:pPr>
            <a:r>
              <a:rPr lang="en-US" sz="3200" b="0" i="0" u="none" strike="noStrike" cap="none" dirty="0">
                <a:solidFill>
                  <a:srgbClr val="16024E"/>
                </a:solidFill>
                <a:latin typeface="Candara" panose="020E0502030303020204" pitchFamily="34" charset="0"/>
                <a:ea typeface="Arial"/>
                <a:cs typeface="Arial"/>
                <a:sym typeface="Arial"/>
              </a:rPr>
              <a:t>    body { </a:t>
            </a:r>
          </a:p>
          <a:p>
            <a:pPr marL="0" marR="0" lvl="0" indent="0" algn="l" rtl="0">
              <a:spcBef>
                <a:spcPts val="0"/>
              </a:spcBef>
              <a:buSzPct val="25000"/>
              <a:buNone/>
            </a:pPr>
            <a:r>
              <a:rPr lang="en-US" sz="3200" b="0" i="0" u="none" strike="noStrike" cap="none" dirty="0">
                <a:solidFill>
                  <a:srgbClr val="16024E"/>
                </a:solidFill>
                <a:latin typeface="Candara" panose="020E0502030303020204" pitchFamily="34" charset="0"/>
                <a:ea typeface="Arial"/>
                <a:cs typeface="Arial"/>
                <a:sym typeface="Arial"/>
              </a:rPr>
              <a:t>        font-size: 120%; </a:t>
            </a:r>
          </a:p>
          <a:p>
            <a:pPr marL="0" marR="0" lvl="0" indent="0" algn="l" rtl="0">
              <a:spcBef>
                <a:spcPts val="0"/>
              </a:spcBef>
              <a:buSzPct val="25000"/>
              <a:buNone/>
            </a:pPr>
            <a:r>
              <a:rPr lang="en-US" sz="3200" b="0" i="0" u="none" strike="noStrike" cap="none" dirty="0">
                <a:solidFill>
                  <a:srgbClr val="16024E"/>
                </a:solidFill>
                <a:latin typeface="Candara" panose="020E0502030303020204" pitchFamily="34" charset="0"/>
                <a:ea typeface="Arial"/>
                <a:cs typeface="Arial"/>
                <a:sym typeface="Arial"/>
              </a:rPr>
              <a:t>    }</a:t>
            </a:r>
          </a:p>
          <a:p>
            <a:pPr marL="0" marR="0" lvl="0" indent="0" algn="l" rtl="0">
              <a:spcBef>
                <a:spcPts val="0"/>
              </a:spcBef>
              <a:buSzPct val="25000"/>
              <a:buNone/>
            </a:pPr>
            <a:r>
              <a:rPr lang="en-US" sz="3200" b="0" i="0" u="none" strike="noStrike" cap="none" dirty="0">
                <a:solidFill>
                  <a:srgbClr val="16024E"/>
                </a:solidFill>
                <a:latin typeface="Candara" panose="020E0502030303020204" pitchFamily="34" charset="0"/>
                <a:ea typeface="Arial"/>
                <a:cs typeface="Arial"/>
                <a:sym typeface="Arial"/>
              </a:rPr>
              <a:t>}</a:t>
            </a:r>
          </a:p>
          <a:p>
            <a:pPr marL="0" marR="0" lvl="0" indent="0" algn="l" rtl="0">
              <a:spcBef>
                <a:spcPts val="0"/>
              </a:spcBef>
              <a:buNone/>
            </a:pPr>
            <a:endParaRPr sz="1800" b="0" i="0" u="none" strike="noStrike" cap="none" dirty="0">
              <a:solidFill>
                <a:schemeClr val="dk1"/>
              </a:solidFill>
              <a:latin typeface="Arial"/>
              <a:ea typeface="Arial"/>
              <a:cs typeface="Arial"/>
              <a:sym typeface="Arial"/>
            </a:endParaRPr>
          </a:p>
        </p:txBody>
      </p:sp>
      <p:sp>
        <p:nvSpPr>
          <p:cNvPr id="4"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Media Queries</a:t>
            </a:r>
            <a:endParaRPr lang="en-US" sz="4000" dirty="0"/>
          </a:p>
        </p:txBody>
      </p:sp>
    </p:spTree>
    <p:extLst>
      <p:ext uri="{BB962C8B-B14F-4D97-AF65-F5344CB8AC3E}">
        <p14:creationId xmlns:p14="http://schemas.microsoft.com/office/powerpoint/2010/main" val="1116519594"/>
      </p:ext>
    </p:extLst>
  </p:cSld>
  <p:clrMapOvr>
    <a:masterClrMapping/>
  </p:clrMapOvr>
  <p:transition spd="slow">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p:nvPr/>
        </p:nvSpPr>
        <p:spPr>
          <a:xfrm>
            <a:off x="882222" y="1736512"/>
            <a:ext cx="8261778"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0" i="0" u="none" strike="noStrike" cap="none" dirty="0">
                <a:solidFill>
                  <a:schemeClr val="dk1"/>
                </a:solidFill>
                <a:latin typeface="Candara" panose="020E0502030303020204" pitchFamily="34" charset="0"/>
                <a:ea typeface="Arial"/>
                <a:cs typeface="Arial"/>
                <a:sym typeface="Arial"/>
              </a:rPr>
              <a:t>Media attribute on </a:t>
            </a:r>
            <a:r>
              <a:rPr lang="en-US" sz="3200" b="0" i="1" u="none" strike="noStrike" cap="none" dirty="0">
                <a:solidFill>
                  <a:schemeClr val="dk1"/>
                </a:solidFill>
                <a:latin typeface="Candara" panose="020E0502030303020204" pitchFamily="34" charset="0"/>
                <a:ea typeface="Arial"/>
                <a:cs typeface="Arial"/>
                <a:sym typeface="Arial"/>
              </a:rPr>
              <a:t>link</a:t>
            </a:r>
            <a:r>
              <a:rPr lang="en-US" sz="3200" b="0" i="0" u="none" strike="noStrike" cap="none" dirty="0">
                <a:solidFill>
                  <a:schemeClr val="dk1"/>
                </a:solidFill>
                <a:latin typeface="Candara" panose="020E0502030303020204" pitchFamily="34" charset="0"/>
                <a:ea typeface="Arial"/>
                <a:cs typeface="Arial"/>
                <a:sym typeface="Arial"/>
              </a:rPr>
              <a:t> element</a:t>
            </a:r>
          </a:p>
          <a:p>
            <a:pPr marL="0" marR="0" lvl="0" indent="0" algn="l" rtl="0">
              <a:spcBef>
                <a:spcPts val="0"/>
              </a:spcBef>
              <a:buNone/>
            </a:pPr>
            <a:endParaRPr sz="1800" b="0" i="0" u="none" strike="noStrike" cap="none" dirty="0">
              <a:solidFill>
                <a:schemeClr val="dk1"/>
              </a:solidFill>
              <a:latin typeface="Candara" panose="020E0502030303020204" pitchFamily="34" charset="0"/>
              <a:ea typeface="Arial"/>
              <a:cs typeface="Arial"/>
              <a:sym typeface="Arial"/>
            </a:endParaRPr>
          </a:p>
          <a:p>
            <a:pPr marL="0" marR="0" lvl="0" indent="0" algn="l" rtl="0">
              <a:spcBef>
                <a:spcPts val="0"/>
              </a:spcBef>
              <a:buSzPct val="25000"/>
              <a:buNone/>
            </a:pPr>
            <a:r>
              <a:rPr lang="en-US" sz="3200" b="0" i="0" u="none" strike="noStrike" cap="none" dirty="0">
                <a:solidFill>
                  <a:srgbClr val="16024E"/>
                </a:solidFill>
                <a:latin typeface="Candara" panose="020E0502030303020204" pitchFamily="34" charset="0"/>
                <a:ea typeface="Arial"/>
                <a:cs typeface="Arial"/>
                <a:sym typeface="Arial"/>
              </a:rPr>
              <a:t>&lt;link </a:t>
            </a:r>
            <a:r>
              <a:rPr lang="en-US" sz="3200" b="0" i="0" u="none" strike="noStrike" cap="none" dirty="0" err="1">
                <a:solidFill>
                  <a:srgbClr val="16024E"/>
                </a:solidFill>
                <a:latin typeface="Candara" panose="020E0502030303020204" pitchFamily="34" charset="0"/>
                <a:ea typeface="Arial"/>
                <a:cs typeface="Arial"/>
                <a:sym typeface="Arial"/>
              </a:rPr>
              <a:t>rel</a:t>
            </a:r>
            <a:r>
              <a:rPr lang="en-US" sz="3200" b="0" i="0" u="none" strike="noStrike" cap="none" dirty="0">
                <a:solidFill>
                  <a:srgbClr val="16024E"/>
                </a:solidFill>
                <a:latin typeface="Candara" panose="020E0502030303020204" pitchFamily="34" charset="0"/>
                <a:ea typeface="Arial"/>
                <a:cs typeface="Arial"/>
                <a:sym typeface="Arial"/>
              </a:rPr>
              <a:t>="stylesheet“ </a:t>
            </a:r>
            <a:r>
              <a:rPr lang="en-US" sz="3200" b="0" i="0" u="none" strike="noStrike" cap="none" dirty="0" err="1">
                <a:solidFill>
                  <a:srgbClr val="16024E"/>
                </a:solidFill>
                <a:latin typeface="Candara" panose="020E0502030303020204" pitchFamily="34" charset="0"/>
                <a:ea typeface="Arial"/>
                <a:cs typeface="Arial"/>
                <a:sym typeface="Arial"/>
              </a:rPr>
              <a:t>href</a:t>
            </a:r>
            <a:r>
              <a:rPr lang="en-US" sz="3200" b="0" i="0" u="none" strike="noStrike" cap="none" dirty="0">
                <a:solidFill>
                  <a:srgbClr val="16024E"/>
                </a:solidFill>
                <a:latin typeface="Candara" panose="020E0502030303020204" pitchFamily="34" charset="0"/>
                <a:ea typeface="Arial"/>
                <a:cs typeface="Arial"/>
                <a:sym typeface="Arial"/>
              </a:rPr>
              <a:t>=“style/big.css" media="</a:t>
            </a:r>
            <a:r>
              <a:rPr lang="en-US" sz="3200" b="1" i="0" u="none" strike="noStrike" cap="none" dirty="0">
                <a:solidFill>
                  <a:srgbClr val="FF0000"/>
                </a:solidFill>
                <a:latin typeface="Candara" panose="020E0502030303020204" pitchFamily="34" charset="0"/>
                <a:ea typeface="Arial"/>
                <a:cs typeface="Arial"/>
                <a:sym typeface="Arial"/>
              </a:rPr>
              <a:t>screen and (min-width: 1024px)</a:t>
            </a:r>
            <a:r>
              <a:rPr lang="en-US" sz="3200" b="0" i="0" u="none" strike="noStrike" cap="none" dirty="0">
                <a:solidFill>
                  <a:srgbClr val="16024E"/>
                </a:solidFill>
                <a:latin typeface="Candara" panose="020E0502030303020204" pitchFamily="34" charset="0"/>
                <a:ea typeface="Arial"/>
                <a:cs typeface="Arial"/>
                <a:sym typeface="Arial"/>
              </a:rPr>
              <a:t>"/&gt;</a:t>
            </a:r>
          </a:p>
        </p:txBody>
      </p:sp>
      <p:sp>
        <p:nvSpPr>
          <p:cNvPr id="5"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Media Queries</a:t>
            </a:r>
            <a:endParaRPr lang="en-US" sz="4000" dirty="0"/>
          </a:p>
        </p:txBody>
      </p:sp>
    </p:spTree>
    <p:extLst>
      <p:ext uri="{BB962C8B-B14F-4D97-AF65-F5344CB8AC3E}">
        <p14:creationId xmlns:p14="http://schemas.microsoft.com/office/powerpoint/2010/main" val="3058640531"/>
      </p:ext>
    </p:extLst>
  </p:cSld>
  <p:clrMapOvr>
    <a:masterClrMapping/>
  </p:clrMapOvr>
  <p:transition spd="slow">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p:nvPr/>
        </p:nvSpPr>
        <p:spPr>
          <a:xfrm>
            <a:off x="807718" y="2109543"/>
            <a:ext cx="7995072" cy="206210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0" i="0" u="none" strike="noStrike" cap="none" dirty="0">
                <a:solidFill>
                  <a:schemeClr val="dk1"/>
                </a:solidFill>
                <a:latin typeface="Candara" panose="020E0502030303020204" pitchFamily="34" charset="0"/>
                <a:ea typeface="Arial"/>
                <a:cs typeface="Arial"/>
                <a:sym typeface="Arial"/>
              </a:rPr>
              <a:t>Or use </a:t>
            </a:r>
            <a:r>
              <a:rPr lang="en-US" sz="3200" b="0" i="1" u="none" strike="noStrike" cap="none" dirty="0">
                <a:solidFill>
                  <a:schemeClr val="dk1"/>
                </a:solidFill>
                <a:latin typeface="Candara" panose="020E0502030303020204" pitchFamily="34" charset="0"/>
                <a:ea typeface="Arial"/>
                <a:cs typeface="Arial"/>
                <a:sym typeface="Arial"/>
              </a:rPr>
              <a:t>import</a:t>
            </a:r>
            <a:r>
              <a:rPr lang="en-US" sz="3200" b="0" i="0" u="none" strike="noStrike" cap="none" dirty="0">
                <a:solidFill>
                  <a:schemeClr val="dk1"/>
                </a:solidFill>
                <a:latin typeface="Candara" panose="020E0502030303020204" pitchFamily="34" charset="0"/>
                <a:ea typeface="Arial"/>
                <a:cs typeface="Arial"/>
                <a:sym typeface="Arial"/>
              </a:rPr>
              <a:t> statement</a:t>
            </a:r>
          </a:p>
          <a:p>
            <a:pPr marL="0" marR="0" lvl="0" indent="0" algn="l" rtl="0">
              <a:spcBef>
                <a:spcPts val="0"/>
              </a:spcBef>
              <a:buNone/>
            </a:pPr>
            <a:endParaRPr sz="1800" b="0" i="0" u="none" strike="noStrike" cap="none" dirty="0">
              <a:solidFill>
                <a:schemeClr val="dk1"/>
              </a:solidFill>
              <a:latin typeface="Candara" panose="020E0502030303020204" pitchFamily="34" charset="0"/>
              <a:ea typeface="Arial"/>
              <a:cs typeface="Arial"/>
              <a:sym typeface="Arial"/>
            </a:endParaRPr>
          </a:p>
          <a:p>
            <a:pPr marL="0" marR="0" lvl="0" indent="0" algn="l" rtl="0">
              <a:spcBef>
                <a:spcPts val="0"/>
              </a:spcBef>
              <a:buSzPct val="25000"/>
              <a:buNone/>
            </a:pPr>
            <a:r>
              <a:rPr lang="en-US" sz="3200" b="0" i="0" u="none" strike="noStrike" cap="none" dirty="0">
                <a:solidFill>
                  <a:srgbClr val="16024E"/>
                </a:solidFill>
                <a:latin typeface="Candara" panose="020E0502030303020204" pitchFamily="34" charset="0"/>
                <a:ea typeface="Arial"/>
                <a:cs typeface="Arial"/>
                <a:sym typeface="Arial"/>
              </a:rPr>
              <a:t>@import </a:t>
            </a:r>
            <a:r>
              <a:rPr lang="en-US" sz="3200" b="0" i="0" u="none" strike="noStrike" cap="none" dirty="0" err="1">
                <a:solidFill>
                  <a:srgbClr val="16024E"/>
                </a:solidFill>
                <a:latin typeface="Candara" panose="020E0502030303020204" pitchFamily="34" charset="0"/>
                <a:ea typeface="Arial"/>
                <a:cs typeface="Arial"/>
                <a:sym typeface="Arial"/>
              </a:rPr>
              <a:t>url</a:t>
            </a:r>
            <a:r>
              <a:rPr lang="en-US" sz="3200" b="0" i="0" u="none" strike="noStrike" cap="none" dirty="0">
                <a:solidFill>
                  <a:srgbClr val="16024E"/>
                </a:solidFill>
                <a:latin typeface="Candara" panose="020E0502030303020204" pitchFamily="34" charset="0"/>
                <a:ea typeface="Arial"/>
                <a:cs typeface="Arial"/>
                <a:sym typeface="Arial"/>
              </a:rPr>
              <a:t>(“big.css") </a:t>
            </a:r>
          </a:p>
          <a:p>
            <a:pPr marL="0" marR="0" lvl="0" indent="0" algn="l" rtl="0">
              <a:spcBef>
                <a:spcPts val="0"/>
              </a:spcBef>
              <a:buSzPct val="25000"/>
              <a:buNone/>
            </a:pPr>
            <a:r>
              <a:rPr lang="en-US" sz="3200" b="1" i="0" u="none" strike="noStrike" cap="none" dirty="0">
                <a:solidFill>
                  <a:srgbClr val="16024E"/>
                </a:solidFill>
                <a:latin typeface="Candara" panose="020E0502030303020204" pitchFamily="34" charset="0"/>
                <a:ea typeface="Arial"/>
                <a:cs typeface="Arial"/>
                <a:sym typeface="Arial"/>
              </a:rPr>
              <a:t>   </a:t>
            </a:r>
            <a:r>
              <a:rPr lang="en-US" sz="3200" b="1" i="0" u="none" strike="noStrike" cap="none" dirty="0">
                <a:solidFill>
                  <a:srgbClr val="FF0000"/>
                </a:solidFill>
                <a:latin typeface="Candara" panose="020E0502030303020204" pitchFamily="34" charset="0"/>
                <a:ea typeface="Arial"/>
                <a:cs typeface="Arial"/>
                <a:sym typeface="Arial"/>
              </a:rPr>
              <a:t>screen and (min-width: 1024px)</a:t>
            </a:r>
            <a:r>
              <a:rPr lang="en-US" sz="3200" b="0" i="0" u="none" strike="noStrike" cap="none" dirty="0">
                <a:solidFill>
                  <a:srgbClr val="16024E"/>
                </a:solidFill>
                <a:latin typeface="Candara" panose="020E0502030303020204" pitchFamily="34" charset="0"/>
                <a:ea typeface="Arial"/>
                <a:cs typeface="Arial"/>
                <a:sym typeface="Arial"/>
              </a:rPr>
              <a:t>;</a:t>
            </a:r>
          </a:p>
        </p:txBody>
      </p:sp>
      <p:sp>
        <p:nvSpPr>
          <p:cNvPr id="4"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Media Queries</a:t>
            </a:r>
            <a:endParaRPr lang="en-US" sz="4000" dirty="0"/>
          </a:p>
        </p:txBody>
      </p:sp>
    </p:spTree>
    <p:extLst>
      <p:ext uri="{BB962C8B-B14F-4D97-AF65-F5344CB8AC3E}">
        <p14:creationId xmlns:p14="http://schemas.microsoft.com/office/powerpoint/2010/main" val="220281582"/>
      </p:ext>
    </p:extLst>
  </p:cSld>
  <p:clrMapOvr>
    <a:masterClrMapping/>
  </p:clrMapOvr>
  <p:transition spd="slow">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p:nvPr/>
        </p:nvSpPr>
        <p:spPr>
          <a:xfrm>
            <a:off x="954314" y="2095028"/>
            <a:ext cx="7995072" cy="280076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0" i="0" u="none" strike="noStrike" cap="none" dirty="0">
                <a:solidFill>
                  <a:schemeClr val="dk1"/>
                </a:solidFill>
                <a:latin typeface="Candara" panose="020E0502030303020204" pitchFamily="34" charset="0"/>
                <a:ea typeface="Arial"/>
                <a:cs typeface="Arial"/>
                <a:sym typeface="Arial"/>
              </a:rPr>
              <a:t>Control for canvas size</a:t>
            </a:r>
          </a:p>
          <a:p>
            <a:pPr marL="0" marR="0" lvl="0" indent="0" algn="l" rtl="0">
              <a:spcBef>
                <a:spcPts val="0"/>
              </a:spcBef>
              <a:buNone/>
            </a:pPr>
            <a:endParaRPr sz="1800" b="0" i="0" u="none" strike="noStrike" cap="none" dirty="0">
              <a:solidFill>
                <a:schemeClr val="dk1"/>
              </a:solidFill>
              <a:latin typeface="Candara" panose="020E0502030303020204" pitchFamily="34" charset="0"/>
              <a:ea typeface="Arial"/>
              <a:cs typeface="Arial"/>
              <a:sym typeface="Arial"/>
            </a:endParaRPr>
          </a:p>
          <a:p>
            <a:pPr marL="0" marR="0" lvl="0" indent="0" algn="l" rtl="0">
              <a:spcBef>
                <a:spcPts val="0"/>
              </a:spcBef>
              <a:buSzPct val="25000"/>
              <a:buNone/>
            </a:pPr>
            <a:r>
              <a:rPr lang="en-US" sz="2800" b="0" i="0" u="none" strike="noStrike" cap="none" dirty="0">
                <a:solidFill>
                  <a:srgbClr val="16024E"/>
                </a:solidFill>
                <a:latin typeface="Candara" panose="020E0502030303020204" pitchFamily="34" charset="0"/>
                <a:ea typeface="Arial"/>
                <a:cs typeface="Arial"/>
                <a:sym typeface="Arial"/>
              </a:rPr>
              <a:t>&lt;meta </a:t>
            </a:r>
          </a:p>
          <a:p>
            <a:pPr marL="0" marR="0" lvl="0" indent="0" algn="l" rtl="0">
              <a:spcBef>
                <a:spcPts val="0"/>
              </a:spcBef>
              <a:buSzPct val="25000"/>
              <a:buNone/>
            </a:pPr>
            <a:r>
              <a:rPr lang="en-US" sz="2800" b="0" i="0" u="none" strike="noStrike" cap="none" dirty="0">
                <a:solidFill>
                  <a:srgbClr val="16024E"/>
                </a:solidFill>
                <a:latin typeface="Candara" panose="020E0502030303020204" pitchFamily="34" charset="0"/>
                <a:ea typeface="Arial"/>
                <a:cs typeface="Arial"/>
                <a:sym typeface="Arial"/>
              </a:rPr>
              <a:t>   name="viewport" </a:t>
            </a:r>
          </a:p>
          <a:p>
            <a:pPr marL="0" marR="0" lvl="0" indent="0" algn="l" rtl="0">
              <a:spcBef>
                <a:spcPts val="0"/>
              </a:spcBef>
              <a:buSzPct val="25000"/>
              <a:buNone/>
            </a:pPr>
            <a:r>
              <a:rPr lang="en-US" sz="2800" b="0" i="0" u="none" strike="noStrike" cap="none" dirty="0">
                <a:solidFill>
                  <a:srgbClr val="16024E"/>
                </a:solidFill>
                <a:latin typeface="Candara" panose="020E0502030303020204" pitchFamily="34" charset="0"/>
                <a:ea typeface="Arial"/>
                <a:cs typeface="Arial"/>
                <a:sym typeface="Arial"/>
              </a:rPr>
              <a:t>   content="initial-scale=1.0, width=device-width" </a:t>
            </a:r>
          </a:p>
          <a:p>
            <a:pPr marL="0" marR="0" lvl="0" indent="0" algn="l" rtl="0">
              <a:spcBef>
                <a:spcPts val="0"/>
              </a:spcBef>
              <a:buSzPct val="25000"/>
              <a:buNone/>
            </a:pPr>
            <a:r>
              <a:rPr lang="en-US" sz="2800" b="0" i="0" u="none" strike="noStrike" cap="none" dirty="0">
                <a:solidFill>
                  <a:srgbClr val="16024E"/>
                </a:solidFill>
                <a:latin typeface="Candara" panose="020E0502030303020204" pitchFamily="34" charset="0"/>
                <a:ea typeface="Arial"/>
                <a:cs typeface="Arial"/>
                <a:sym typeface="Arial"/>
              </a:rPr>
              <a:t>/&gt;</a:t>
            </a:r>
          </a:p>
        </p:txBody>
      </p:sp>
      <p:sp>
        <p:nvSpPr>
          <p:cNvPr id="4"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smtClean="0"/>
              <a:t>Viewport</a:t>
            </a:r>
            <a:endParaRPr lang="en-US" sz="4000" dirty="0"/>
          </a:p>
        </p:txBody>
      </p:sp>
    </p:spTree>
    <p:extLst>
      <p:ext uri="{BB962C8B-B14F-4D97-AF65-F5344CB8AC3E}">
        <p14:creationId xmlns:p14="http://schemas.microsoft.com/office/powerpoint/2010/main" val="2426262335"/>
      </p:ext>
    </p:extLst>
  </p:cSld>
  <p:clrMapOvr>
    <a:masterClrMapping/>
  </p:clrMapOvr>
  <p:transition spd="slow">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p:nvPr/>
        </p:nvSpPr>
        <p:spPr>
          <a:xfrm>
            <a:off x="936172" y="1921639"/>
            <a:ext cx="7848599" cy="286232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6000" b="0" i="0" u="none" strike="noStrike" cap="none" dirty="0" err="1">
                <a:solidFill>
                  <a:schemeClr val="dk1"/>
                </a:solidFill>
                <a:latin typeface="Candara" panose="020E0502030303020204" pitchFamily="34" charset="0"/>
                <a:ea typeface="Arial"/>
                <a:cs typeface="Arial"/>
                <a:sym typeface="Arial"/>
              </a:rPr>
              <a:t>pol·y·fill</a:t>
            </a:r>
            <a:r>
              <a:rPr lang="en-US" sz="6000" b="0" i="0" u="none" strike="noStrike" cap="none" dirty="0">
                <a:solidFill>
                  <a:schemeClr val="dk1"/>
                </a:solidFill>
                <a:latin typeface="Candara" panose="020E0502030303020204" pitchFamily="34" charset="0"/>
                <a:ea typeface="Arial"/>
                <a:cs typeface="Arial"/>
                <a:sym typeface="Arial"/>
              </a:rPr>
              <a:t> /’</a:t>
            </a:r>
            <a:r>
              <a:rPr lang="en-US" sz="6000" b="0" i="0" u="none" strike="noStrike" cap="none" dirty="0" err="1">
                <a:solidFill>
                  <a:schemeClr val="dk1"/>
                </a:solidFill>
                <a:latin typeface="Candara" panose="020E0502030303020204" pitchFamily="34" charset="0"/>
                <a:ea typeface="Arial"/>
                <a:cs typeface="Arial"/>
                <a:sym typeface="Arial"/>
              </a:rPr>
              <a:t>pälēfil</a:t>
            </a:r>
            <a:r>
              <a:rPr lang="en-US" sz="6000" b="0" i="0" u="none" strike="noStrike" cap="none" dirty="0">
                <a:solidFill>
                  <a:schemeClr val="dk1"/>
                </a:solidFill>
                <a:latin typeface="Candara" panose="020E0502030303020204" pitchFamily="34" charset="0"/>
                <a:ea typeface="Arial"/>
                <a:cs typeface="Arial"/>
                <a:sym typeface="Arial"/>
              </a:rPr>
              <a:t>/ </a:t>
            </a:r>
            <a:r>
              <a:rPr lang="en-US" sz="6000" b="0" i="1" u="none" strike="noStrike" cap="none" dirty="0">
                <a:solidFill>
                  <a:schemeClr val="dk1"/>
                </a:solidFill>
                <a:latin typeface="Candara" panose="020E0502030303020204" pitchFamily="34" charset="0"/>
                <a:ea typeface="Arial"/>
                <a:cs typeface="Arial"/>
                <a:sym typeface="Arial"/>
              </a:rPr>
              <a:t>n.</a:t>
            </a:r>
            <a:r>
              <a:rPr lang="en-US" sz="6000" b="0" i="0" u="none" strike="noStrike" cap="none" dirty="0">
                <a:solidFill>
                  <a:schemeClr val="dk1"/>
                </a:solidFill>
                <a:latin typeface="Candara" panose="020E0502030303020204" pitchFamily="34" charset="0"/>
                <a:ea typeface="Arial"/>
                <a:cs typeface="Arial"/>
                <a:sym typeface="Arial"/>
              </a:rPr>
              <a:t> </a:t>
            </a:r>
          </a:p>
          <a:p>
            <a:pPr marL="0" marR="0" lvl="0" indent="0" algn="l" rtl="0">
              <a:spcBef>
                <a:spcPts val="0"/>
              </a:spcBef>
              <a:buSzPct val="25000"/>
              <a:buNone/>
            </a:pPr>
            <a:r>
              <a:rPr lang="en-US" sz="4000" b="0" i="0" u="none" strike="noStrike" cap="none" dirty="0">
                <a:solidFill>
                  <a:schemeClr val="dk1"/>
                </a:solidFill>
                <a:latin typeface="Candara" panose="020E0502030303020204" pitchFamily="34" charset="0"/>
                <a:ea typeface="Arial"/>
                <a:cs typeface="Arial"/>
                <a:sym typeface="Arial"/>
              </a:rPr>
              <a:t>“A shim that mimics a future API, providing fallback functionality to older browsers.” – Paul Irish</a:t>
            </a:r>
          </a:p>
        </p:txBody>
      </p:sp>
      <p:sp>
        <p:nvSpPr>
          <p:cNvPr id="3" name="Title 1"/>
          <p:cNvSpPr txBox="1">
            <a:spLocks/>
          </p:cNvSpPr>
          <p:nvPr/>
        </p:nvSpPr>
        <p:spPr>
          <a:xfrm>
            <a:off x="807718" y="0"/>
            <a:ext cx="7620000" cy="1143000"/>
          </a:xfrm>
          <a:prstGeom prst="rect">
            <a:avLst/>
          </a:prstGeom>
          <a:effectLst>
            <a:glow rad="139700">
              <a:schemeClr val="accent2">
                <a:satMod val="175000"/>
                <a:alpha val="40000"/>
              </a:schemeClr>
            </a:glow>
          </a:effectLst>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a:lstStyle>
          <a:p>
            <a:r>
              <a:rPr lang="en-US" sz="4000" dirty="0" err="1" smtClean="0"/>
              <a:t>Polyfill</a:t>
            </a:r>
            <a:endParaRPr lang="en-US" sz="4000" dirty="0"/>
          </a:p>
        </p:txBody>
      </p:sp>
    </p:spTree>
    <p:extLst>
      <p:ext uri="{BB962C8B-B14F-4D97-AF65-F5344CB8AC3E}">
        <p14:creationId xmlns:p14="http://schemas.microsoft.com/office/powerpoint/2010/main" val="3777615812"/>
      </p:ext>
    </p:extLst>
  </p:cSld>
  <p:clrMapOvr>
    <a:masterClrMapping/>
  </p:clrMapOvr>
  <p:transition spd="slow">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 val="101ad8bdec32ca172674a65146329f078114f99"/>
  <p:tag name="MH_CONTENTSID" val="367"/>
  <p:tag name="MH_SECTIONID" val="368,369,370,"/>
</p:tagLst>
</file>

<file path=ppt/tags/tag10.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NUMBER"/>
  <p:tag name="ID" val="626778"/>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NUMBER"/>
  <p:tag name="ID" val="626778"/>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AUTOCOLOR" val="TRUE"/>
  <p:tag name="ID" val="626778"/>
  <p:tag name="MH_TYPE" val="CONTENTS_SECTION"/>
</p:tagLst>
</file>

<file path=ppt/tags/tag13.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OTHERS"/>
  <p:tag name="ID" val="626778"/>
</p:tagLst>
</file>

<file path=ppt/tags/tag14.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OTHERS"/>
  <p:tag name="ID" val="626778"/>
</p:tagLst>
</file>

<file path=ppt/tags/tag15.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OTHERS"/>
  <p:tag name="ID" val="626778"/>
</p:tagLst>
</file>

<file path=ppt/tags/tag16.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ENTRY"/>
  <p:tag name="ID" val="626778"/>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ENTRY"/>
  <p:tag name="ID" val="626778"/>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ENTRY"/>
  <p:tag name="ID" val="626778"/>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NUMBER"/>
  <p:tag name="ID" val="626778"/>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AUTOCOLOR" val="TRUE"/>
  <p:tag name="MH_TYPE" val="CONTENTS"/>
  <p:tag name="ID" val="626778"/>
</p:tagLst>
</file>

<file path=ppt/tags/tag20.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NUMBER"/>
  <p:tag name="ID" val="626778"/>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NUMBER"/>
  <p:tag name="ID" val="626778"/>
  <p:tag name="MH_ORDER" val="3"/>
</p:tagLst>
</file>

<file path=ppt/tags/tag22.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AUTOCOLOR" val="TRUE"/>
  <p:tag name="ID" val="626778"/>
  <p:tag name="MH_TYPE" val="CONTENTS_SECTION"/>
</p:tagLst>
</file>

<file path=ppt/tags/tag23.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OTHERS"/>
  <p:tag name="ID" val="626778"/>
</p:tagLst>
</file>

<file path=ppt/tags/tag24.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OTHERS"/>
  <p:tag name="ID" val="626778"/>
</p:tagLst>
</file>

<file path=ppt/tags/tag25.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OTHERS"/>
  <p:tag name="ID" val="626778"/>
</p:tagLst>
</file>

<file path=ppt/tags/tag26.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ENTRY"/>
  <p:tag name="ID" val="626778"/>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ENTRY"/>
  <p:tag name="ID" val="626778"/>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ENTRY"/>
  <p:tag name="ID" val="626778"/>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NUMBER"/>
  <p:tag name="ID" val="626778"/>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OTHERS"/>
  <p:tag name="ID" val="626778"/>
</p:tagLst>
</file>

<file path=ppt/tags/tag30.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NUMBER"/>
  <p:tag name="ID" val="626778"/>
  <p:tag name="MH_ORDER" val="2"/>
</p:tagLst>
</file>

<file path=ppt/tags/tag31.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NUMBER"/>
  <p:tag name="ID" val="626778"/>
  <p:tag name="MH_ORDER" val="3"/>
</p:tagLst>
</file>

<file path=ppt/tags/tag32.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AUTOCOLOR" val="TRUE"/>
  <p:tag name="ID" val="626778"/>
  <p:tag name="MH_TYPE" val="CONTENTS_SECTION"/>
</p:tagLst>
</file>

<file path=ppt/tags/tag33.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OTHERS"/>
  <p:tag name="ID" val="626778"/>
</p:tagLst>
</file>

<file path=ppt/tags/tag34.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OTHERS"/>
  <p:tag name="ID" val="626778"/>
</p:tagLst>
</file>

<file path=ppt/tags/tag35.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OTHERS"/>
  <p:tag name="ID" val="626778"/>
</p:tagLst>
</file>

<file path=ppt/tags/tag36.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ENTRY"/>
  <p:tag name="ID" val="626778"/>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ENTRY"/>
  <p:tag name="ID" val="626778"/>
  <p:tag name="MH_ORDER" val="2"/>
</p:tagLst>
</file>

<file path=ppt/tags/tag38.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ENTRY"/>
  <p:tag name="ID" val="626778"/>
  <p:tag name="MH_ORDER" val="3"/>
</p:tagLst>
</file>

<file path=ppt/tags/tag39.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NUMBER"/>
  <p:tag name="ID" val="626778"/>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OTHERS"/>
  <p:tag name="ID" val="626778"/>
</p:tagLst>
</file>

<file path=ppt/tags/tag40.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NUMBER"/>
  <p:tag name="ID" val="626778"/>
  <p:tag name="MH_ORDER" val="2"/>
</p:tagLst>
</file>

<file path=ppt/tags/tag41.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NUMBER"/>
  <p:tag name="ID" val="626778"/>
  <p:tag name="MH_ORDER" val="3"/>
</p:tagLst>
</file>

<file path=ppt/tags/tag42.xml><?xml version="1.0" encoding="utf-8"?>
<p:tagLst xmlns:a="http://schemas.openxmlformats.org/drawingml/2006/main" xmlns:r="http://schemas.openxmlformats.org/officeDocument/2006/relationships" xmlns:p="http://schemas.openxmlformats.org/presentationml/2006/main">
  <p:tag name="MH" val="20160520134302"/>
  <p:tag name="MH_LIBRARY" val="GRAPHIC"/>
</p:tagLst>
</file>

<file path=ppt/tags/tag43.xml><?xml version="1.0" encoding="utf-8"?>
<p:tagLst xmlns:a="http://schemas.openxmlformats.org/drawingml/2006/main" xmlns:r="http://schemas.openxmlformats.org/officeDocument/2006/relationships" xmlns:p="http://schemas.openxmlformats.org/presentationml/2006/main">
  <p:tag name="MH" val="20160520134302"/>
  <p:tag name="MH_LIBRARY" val="GRAPHIC"/>
  <p:tag name="MH_ORDER" val="Right Triangle 2"/>
</p:tagLst>
</file>

<file path=ppt/tags/tag44.xml><?xml version="1.0" encoding="utf-8"?>
<p:tagLst xmlns:a="http://schemas.openxmlformats.org/drawingml/2006/main" xmlns:r="http://schemas.openxmlformats.org/officeDocument/2006/relationships" xmlns:p="http://schemas.openxmlformats.org/presentationml/2006/main">
  <p:tag name="MH" val="20160520134302"/>
  <p:tag name="MH_LIBRARY" val="GRAPHIC"/>
  <p:tag name="MH_ORDER" val="Right Triangle 3"/>
</p:tagLst>
</file>

<file path=ppt/tags/tag45.xml><?xml version="1.0" encoding="utf-8"?>
<p:tagLst xmlns:a="http://schemas.openxmlformats.org/drawingml/2006/main" xmlns:r="http://schemas.openxmlformats.org/officeDocument/2006/relationships" xmlns:p="http://schemas.openxmlformats.org/presentationml/2006/main">
  <p:tag name="MH" val="20160520134302"/>
  <p:tag name="MH_LIBRARY" val="GRAPHIC"/>
  <p:tag name="MH_ORDER" val="Right Triangle 4"/>
</p:tagLst>
</file>

<file path=ppt/tags/tag46.xml><?xml version="1.0" encoding="utf-8"?>
<p:tagLst xmlns:a="http://schemas.openxmlformats.org/drawingml/2006/main" xmlns:r="http://schemas.openxmlformats.org/officeDocument/2006/relationships" xmlns:p="http://schemas.openxmlformats.org/presentationml/2006/main">
  <p:tag name="MH" val="20160520134302"/>
  <p:tag name="MH_LIBRARY" val="GRAPHIC"/>
  <p:tag name="MH_ORDER" val="Right Triangle 5"/>
</p:tagLst>
</file>

<file path=ppt/tags/tag47.xml><?xml version="1.0" encoding="utf-8"?>
<p:tagLst xmlns:a="http://schemas.openxmlformats.org/drawingml/2006/main" xmlns:r="http://schemas.openxmlformats.org/officeDocument/2006/relationships" xmlns:p="http://schemas.openxmlformats.org/presentationml/2006/main">
  <p:tag name="MH" val="20160520134302"/>
  <p:tag name="MH_LIBRARY" val="GRAPHIC"/>
  <p:tag name="MH_ORDER" val="Right Triangle 6"/>
</p:tagLst>
</file>

<file path=ppt/tags/tag48.xml><?xml version="1.0" encoding="utf-8"?>
<p:tagLst xmlns:a="http://schemas.openxmlformats.org/drawingml/2006/main" xmlns:r="http://schemas.openxmlformats.org/officeDocument/2006/relationships" xmlns:p="http://schemas.openxmlformats.org/presentationml/2006/main">
  <p:tag name="MH" val="20160520134302"/>
  <p:tag name="MH_LIBRARY" val="GRAPHIC"/>
  <p:tag name="MH_ORDER" val="Right Triangle 7"/>
</p:tagLst>
</file>

<file path=ppt/tags/tag49.xml><?xml version="1.0" encoding="utf-8"?>
<p:tagLst xmlns:a="http://schemas.openxmlformats.org/drawingml/2006/main" xmlns:r="http://schemas.openxmlformats.org/officeDocument/2006/relationships" xmlns:p="http://schemas.openxmlformats.org/presentationml/2006/main">
  <p:tag name="MH" val="20160520134302"/>
  <p:tag name="MH_LIBRARY" val="GRAPHIC"/>
  <p:tag name="MH_ORDER" val="Right Triangle 8"/>
</p:tagLst>
</file>

<file path=ppt/tags/tag5.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OTHERS"/>
  <p:tag name="ID" val="626778"/>
</p:tagLst>
</file>

<file path=ppt/tags/tag50.xml><?xml version="1.0" encoding="utf-8"?>
<p:tagLst xmlns:a="http://schemas.openxmlformats.org/drawingml/2006/main" xmlns:r="http://schemas.openxmlformats.org/officeDocument/2006/relationships" xmlns:p="http://schemas.openxmlformats.org/presentationml/2006/main">
  <p:tag name="MH" val="20160520134302"/>
  <p:tag name="MH_LIBRARY" val="GRAPHIC"/>
  <p:tag name="MH_ORDER" val="Right Triangle 9"/>
</p:tagLst>
</file>

<file path=ppt/tags/tag51.xml><?xml version="1.0" encoding="utf-8"?>
<p:tagLst xmlns:a="http://schemas.openxmlformats.org/drawingml/2006/main" xmlns:r="http://schemas.openxmlformats.org/officeDocument/2006/relationships" xmlns:p="http://schemas.openxmlformats.org/presentationml/2006/main">
  <p:tag name="MH" val="20160520134302"/>
  <p:tag name="MH_LIBRARY" val="GRAPHIC"/>
  <p:tag name="MH_ORDER" val="Straight Connector 10"/>
</p:tagLst>
</file>

<file path=ppt/tags/tag52.xml><?xml version="1.0" encoding="utf-8"?>
<p:tagLst xmlns:a="http://schemas.openxmlformats.org/drawingml/2006/main" xmlns:r="http://schemas.openxmlformats.org/officeDocument/2006/relationships" xmlns:p="http://schemas.openxmlformats.org/presentationml/2006/main">
  <p:tag name="MH" val="20160520134302"/>
  <p:tag name="MH_LIBRARY" val="GRAPHIC"/>
  <p:tag name="MH_ORDER" val="Straight Connector 11"/>
</p:tagLst>
</file>

<file path=ppt/tags/tag53.xml><?xml version="1.0" encoding="utf-8"?>
<p:tagLst xmlns:a="http://schemas.openxmlformats.org/drawingml/2006/main" xmlns:r="http://schemas.openxmlformats.org/officeDocument/2006/relationships" xmlns:p="http://schemas.openxmlformats.org/presentationml/2006/main">
  <p:tag name="MH" val="20160520134302"/>
  <p:tag name="MH_LIBRARY" val="GRAPHIC"/>
  <p:tag name="MH_ORDER" val="Straight Connector 12"/>
</p:tagLst>
</file>

<file path=ppt/tags/tag54.xml><?xml version="1.0" encoding="utf-8"?>
<p:tagLst xmlns:a="http://schemas.openxmlformats.org/drawingml/2006/main" xmlns:r="http://schemas.openxmlformats.org/officeDocument/2006/relationships" xmlns:p="http://schemas.openxmlformats.org/presentationml/2006/main">
  <p:tag name="MH" val="20160520134302"/>
  <p:tag name="MH_LIBRARY" val="GRAPHIC"/>
  <p:tag name="MH_ORDER" val="Straight Connector 13"/>
</p:tagLst>
</file>

<file path=ppt/tags/tag55.xml><?xml version="1.0" encoding="utf-8"?>
<p:tagLst xmlns:a="http://schemas.openxmlformats.org/drawingml/2006/main" xmlns:r="http://schemas.openxmlformats.org/officeDocument/2006/relationships" xmlns:p="http://schemas.openxmlformats.org/presentationml/2006/main">
  <p:tag name="MH" val="20160520134302"/>
  <p:tag name="MH_LIBRARY" val="GRAPHIC"/>
  <p:tag name="MH_ORDER" val="Freeform 20"/>
</p:tagLst>
</file>

<file path=ppt/tags/tag6.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ENTRY"/>
  <p:tag name="ID" val="626778"/>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ENTRY"/>
  <p:tag name="ID" val="626778"/>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ENTRY"/>
  <p:tag name="ID" val="626778"/>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0520145317"/>
  <p:tag name="MH_LIBRARY" val="CONTENTS"/>
  <p:tag name="MH_TYPE" val="NUMBER"/>
  <p:tag name="ID" val="626778"/>
  <p:tag name="MH_ORDER" val="1"/>
</p:tagLst>
</file>

<file path=ppt/theme/theme1.xml><?xml version="1.0" encoding="utf-8"?>
<a:theme xmlns:a="http://schemas.openxmlformats.org/drawingml/2006/main" name="A000120140530A99PPBG">
  <a:themeElements>
    <a:clrScheme name="KSO_BLUE3">
      <a:dk1>
        <a:srgbClr val="3D3F41"/>
      </a:dk1>
      <a:lt1>
        <a:srgbClr val="FFFFFF"/>
      </a:lt1>
      <a:dk2>
        <a:srgbClr val="3D3F41"/>
      </a:dk2>
      <a:lt2>
        <a:srgbClr val="EAF5FC"/>
      </a:lt2>
      <a:accent1>
        <a:srgbClr val="0070C0"/>
      </a:accent1>
      <a:accent2>
        <a:srgbClr val="6A63CB"/>
      </a:accent2>
      <a:accent3>
        <a:srgbClr val="4040A2"/>
      </a:accent3>
      <a:accent4>
        <a:srgbClr val="AACC03"/>
      </a:accent4>
      <a:accent5>
        <a:srgbClr val="8542A0"/>
      </a:accent5>
      <a:accent6>
        <a:srgbClr val="FFC000"/>
      </a:accent6>
      <a:hlink>
        <a:srgbClr val="00B0F0"/>
      </a:hlink>
      <a:folHlink>
        <a:srgbClr val="AFB2B4"/>
      </a:folHlink>
    </a:clrScheme>
    <a:fontScheme name="KSO主题5">
      <a:majorFont>
        <a:latin typeface="Broadway"/>
        <a:ea typeface="微软雅黑"/>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A000120150716A18PPBG</Template>
  <TotalTime>758</TotalTime>
  <Words>3930</Words>
  <Application>Microsoft Office PowerPoint</Application>
  <PresentationFormat>全屏显示(4:3)</PresentationFormat>
  <Paragraphs>822</Paragraphs>
  <Slides>106</Slides>
  <Notes>81</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0</vt:i4>
      </vt:variant>
      <vt:variant>
        <vt:lpstr>幻灯片标题</vt:lpstr>
      </vt:variant>
      <vt:variant>
        <vt:i4>106</vt:i4>
      </vt:variant>
    </vt:vector>
  </HeadingPairs>
  <TitlesOfParts>
    <vt:vector size="127" baseType="lpstr">
      <vt:lpstr>Arial Unicode MS</vt:lpstr>
      <vt:lpstr>Mangal</vt:lpstr>
      <vt:lpstr>Meiryo UI</vt:lpstr>
      <vt:lpstr>MS PGothic</vt:lpstr>
      <vt:lpstr>StarSymbol</vt:lpstr>
      <vt:lpstr>华文琥珀</vt:lpstr>
      <vt:lpstr>宋体</vt:lpstr>
      <vt:lpstr>幼圆</vt:lpstr>
      <vt:lpstr>微软雅黑</vt:lpstr>
      <vt:lpstr>微软雅黑</vt:lpstr>
      <vt:lpstr>Arial</vt:lpstr>
      <vt:lpstr>Calibri</vt:lpstr>
      <vt:lpstr>Candara</vt:lpstr>
      <vt:lpstr>Comic Sans MS</vt:lpstr>
      <vt:lpstr>Georgia</vt:lpstr>
      <vt:lpstr>Tahoma</vt:lpstr>
      <vt:lpstr>Times</vt:lpstr>
      <vt:lpstr>Times New Roman</vt:lpstr>
      <vt:lpstr>Wingdings</vt:lpstr>
      <vt:lpstr>Wingdings 2</vt:lpstr>
      <vt:lpstr>A000120140530A99PPBG</vt:lpstr>
      <vt:lpstr>CSS Tutorials</vt:lpstr>
      <vt:lpstr>PowerPoint 演示文稿</vt:lpstr>
      <vt:lpstr>PowerPoint 演示文稿</vt:lpstr>
      <vt:lpstr>Definition of CSS</vt:lpstr>
      <vt:lpstr>CSS</vt:lpstr>
      <vt:lpstr>CSS1</vt:lpstr>
      <vt:lpstr>CSS2</vt:lpstr>
      <vt:lpstr>CSS3</vt:lpstr>
      <vt:lpstr>Advantages</vt:lpstr>
      <vt:lpstr>Advantages</vt:lpstr>
      <vt:lpstr>Syntax of CSS</vt:lpstr>
      <vt:lpstr>Syntax of CSS</vt:lpstr>
      <vt:lpstr>Selector</vt:lpstr>
      <vt:lpstr>ID Selector</vt:lpstr>
      <vt:lpstr>Class Selector</vt:lpstr>
      <vt:lpstr>Property &amp; Value</vt:lpstr>
      <vt:lpstr>Declaration</vt:lpstr>
      <vt:lpstr>Declaration Block</vt:lpstr>
      <vt:lpstr>Curly Braces</vt:lpstr>
      <vt:lpstr>How CSS is Applied to A Web Page</vt:lpstr>
      <vt:lpstr>Inline style</vt:lpstr>
      <vt:lpstr>Internal style sheet</vt:lpstr>
      <vt:lpstr>External style sheet</vt:lpstr>
      <vt:lpstr>Multiple Style Sheets</vt:lpstr>
      <vt:lpstr>Multiple Style Sheets</vt:lpstr>
      <vt:lpstr>Multiple Style Sheets</vt:lpstr>
      <vt:lpstr>Multiple Style Sheets</vt:lpstr>
      <vt:lpstr>Cascading order</vt:lpstr>
      <vt:lpstr>CSS Box Model</vt:lpstr>
      <vt:lpstr>CSS Box Model</vt:lpstr>
      <vt:lpstr>Margin, Padding, Border and Content</vt:lpstr>
      <vt:lpstr>Margin</vt:lpstr>
      <vt:lpstr>Margin - Individual sides</vt:lpstr>
      <vt:lpstr>Margin - Shorthand property</vt:lpstr>
      <vt:lpstr>Padding</vt:lpstr>
      <vt:lpstr>Padding - Individual sides</vt:lpstr>
      <vt:lpstr>Padding - Shorthand property</vt:lpstr>
      <vt:lpstr>Border</vt:lpstr>
      <vt:lpstr>Border Style</vt:lpstr>
      <vt:lpstr>Border Width</vt:lpstr>
      <vt:lpstr>Border Width</vt:lpstr>
      <vt:lpstr>Border Color</vt:lpstr>
      <vt:lpstr>All CSS Border Properties</vt:lpstr>
      <vt:lpstr>CSS Box Model</vt:lpstr>
      <vt:lpstr>Width and Height of an Element</vt:lpstr>
      <vt:lpstr>Width and Height of an Element</vt:lpstr>
      <vt:lpstr>Width and Height of an Element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Cascading Style Sheets- CSS addstyle to your web pages</dc:title>
  <dc:creator/>
  <cp:lastModifiedBy>jasper.qiu</cp:lastModifiedBy>
  <cp:revision>353</cp:revision>
  <dcterms:modified xsi:type="dcterms:W3CDTF">2016-05-20T06:57:14Z</dcterms:modified>
</cp:coreProperties>
</file>